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media/image5.jpg" ContentType="image/jpeg"/>
  <Override PartName="/ppt/media/image6.jpg" ContentType="image/jpeg"/>
  <Override PartName="/ppt/media/image7.jpg" ContentType="image/jpeg"/>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 id="2147483661" r:id="rId2"/>
  </p:sldMasterIdLst>
  <p:notesMasterIdLst>
    <p:notesMasterId r:id="rId23"/>
  </p:notesMasterIdLst>
  <p:handoutMasterIdLst>
    <p:handoutMasterId r:id="rId24"/>
  </p:handoutMasterIdLst>
  <p:sldIdLst>
    <p:sldId id="256"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72" r:id="rId17"/>
    <p:sldId id="268" r:id="rId18"/>
    <p:sldId id="273" r:id="rId19"/>
    <p:sldId id="274" r:id="rId20"/>
    <p:sldId id="275" r:id="rId21"/>
    <p:sldId id="276" r:id="rId22"/>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5" autoAdjust="0"/>
    <p:restoredTop sz="94660"/>
  </p:normalViewPr>
  <p:slideViewPr>
    <p:cSldViewPr>
      <p:cViewPr>
        <p:scale>
          <a:sx n="100" d="100"/>
          <a:sy n="100" d="100"/>
        </p:scale>
        <p:origin x="798" y="17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defTabSz="933450" eaLnBrk="1" hangingPunct="1">
              <a:defRPr sz="1200">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3979863"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defTabSz="933450" eaLnBrk="1" hangingPunct="1">
              <a:defRPr sz="1200">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8845550"/>
            <a:ext cx="3044825" cy="465138"/>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defTabSz="933450" eaLnBrk="1" hangingPunct="1">
              <a:defRPr sz="1200">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3979863" y="8845550"/>
            <a:ext cx="3044825" cy="465138"/>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defTabSz="933450" eaLnBrk="1" hangingPunct="1">
              <a:defRPr sz="1200"/>
            </a:lvl1pPr>
          </a:lstStyle>
          <a:p>
            <a:pPr>
              <a:defRPr/>
            </a:pPr>
            <a:fld id="{B836E13A-179E-491D-8464-CAB6F05BA17D}" type="slidenum">
              <a:rPr lang="en-US" altLang="en-US"/>
              <a:pPr>
                <a:defRPr/>
              </a:pPr>
              <a:t>‹#›</a:t>
            </a:fld>
            <a:endParaRPr lang="en-US" altLang="en-US"/>
          </a:p>
        </p:txBody>
      </p:sp>
    </p:spTree>
    <p:extLst>
      <p:ext uri="{BB962C8B-B14F-4D97-AF65-F5344CB8AC3E}">
        <p14:creationId xmlns:p14="http://schemas.microsoft.com/office/powerpoint/2010/main" val="4075408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defTabSz="933450" eaLnBrk="1" hangingPunct="1">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defTabSz="933450"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3263" y="4422775"/>
            <a:ext cx="5619750" cy="4191000"/>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defTabSz="933450" eaLnBrk="1" hangingPunct="1">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defTabSz="933450" eaLnBrk="1" hangingPunct="1">
              <a:defRPr sz="1200"/>
            </a:lvl1pPr>
          </a:lstStyle>
          <a:p>
            <a:pPr>
              <a:defRPr/>
            </a:pPr>
            <a:fld id="{8A413F3B-B018-452A-BCE4-76F14C336D58}" type="slidenum">
              <a:rPr lang="en-US" altLang="en-US"/>
              <a:pPr>
                <a:defRPr/>
              </a:pPr>
              <a:t>‹#›</a:t>
            </a:fld>
            <a:endParaRPr lang="en-US" altLang="en-US"/>
          </a:p>
        </p:txBody>
      </p:sp>
    </p:spTree>
    <p:extLst>
      <p:ext uri="{BB962C8B-B14F-4D97-AF65-F5344CB8AC3E}">
        <p14:creationId xmlns:p14="http://schemas.microsoft.com/office/powerpoint/2010/main" val="3615465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6500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0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2019300" cy="5216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5905500" cy="5216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81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166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9957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3551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05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596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14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403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39624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9624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66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71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570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26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103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2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9" descr="ppt 100"/>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custDataLst>
              <p:tags r:id="rId13"/>
            </p:custDataLst>
          </p:nvPr>
        </p:nvSpPr>
        <p:spPr bwMode="auto">
          <a:xfrm>
            <a:off x="457200" y="1828800"/>
            <a:ext cx="8077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title"/>
            <p:custDataLst>
              <p:tags r:id="rId14"/>
            </p:custDataLst>
          </p:nvPr>
        </p:nvSpPr>
        <p:spPr bwMode="auto">
          <a:xfrm>
            <a:off x="457200" y="914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0" name="Text Box 7"/>
          <p:cNvSpPr txBox="1">
            <a:spLocks noChangeArrowheads="1"/>
          </p:cNvSpPr>
          <p:nvPr>
            <p:custDataLst>
              <p:tags r:id="rId15"/>
            </p:custDataLst>
          </p:nvPr>
        </p:nvSpPr>
        <p:spPr bwMode="auto">
          <a:xfrm>
            <a:off x="0" y="457200"/>
            <a:ext cx="807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400" b="1" i="1" dirty="0"/>
              <a:t>CC Form 104R Instructions</a:t>
            </a:r>
          </a:p>
        </p:txBody>
      </p:sp>
      <p:sp>
        <p:nvSpPr>
          <p:cNvPr id="1031" name="Text Box 8"/>
          <p:cNvSpPr txBox="1">
            <a:spLocks noChangeArrowheads="1"/>
          </p:cNvSpPr>
          <p:nvPr>
            <p:custDataLst>
              <p:tags r:id="rId16"/>
            </p:custDataLst>
          </p:nvPr>
        </p:nvSpPr>
        <p:spPr bwMode="auto">
          <a:xfrm>
            <a:off x="0" y="6611938"/>
            <a:ext cx="1899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000" dirty="0">
                <a:solidFill>
                  <a:srgbClr val="000000"/>
                </a:solidFill>
              </a:rPr>
              <a:t>Revision Date: 31 March 2018</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Arial" charset="0"/>
          <a:cs typeface="Arial" charset="0"/>
        </a:defRPr>
      </a:lvl2pPr>
      <a:lvl3pPr algn="l" rtl="0" eaLnBrk="0" fontAlgn="base" hangingPunct="0">
        <a:spcBef>
          <a:spcPct val="0"/>
        </a:spcBef>
        <a:spcAft>
          <a:spcPct val="0"/>
        </a:spcAft>
        <a:defRPr sz="3600">
          <a:solidFill>
            <a:srgbClr val="000000"/>
          </a:solidFill>
          <a:latin typeface="Arial" charset="0"/>
          <a:cs typeface="Arial" charset="0"/>
        </a:defRPr>
      </a:lvl3pPr>
      <a:lvl4pPr algn="l" rtl="0" eaLnBrk="0" fontAlgn="base" hangingPunct="0">
        <a:spcBef>
          <a:spcPct val="0"/>
        </a:spcBef>
        <a:spcAft>
          <a:spcPct val="0"/>
        </a:spcAft>
        <a:defRPr sz="3600">
          <a:solidFill>
            <a:srgbClr val="000000"/>
          </a:solidFill>
          <a:latin typeface="Arial" charset="0"/>
          <a:cs typeface="Arial" charset="0"/>
        </a:defRPr>
      </a:lvl4pPr>
      <a:lvl5pPr algn="l" rtl="0" eaLnBrk="0" fontAlgn="base" hangingPunct="0">
        <a:spcBef>
          <a:spcPct val="0"/>
        </a:spcBef>
        <a:spcAft>
          <a:spcPct val="0"/>
        </a:spcAft>
        <a:defRPr sz="3600">
          <a:solidFill>
            <a:srgbClr val="000000"/>
          </a:solidFill>
          <a:latin typeface="Arial" charset="0"/>
          <a:cs typeface="Arial" charset="0"/>
        </a:defRPr>
      </a:lvl5pPr>
      <a:lvl6pPr marL="457200" algn="l" rtl="0" eaLnBrk="1" fontAlgn="base" hangingPunct="1">
        <a:spcBef>
          <a:spcPct val="0"/>
        </a:spcBef>
        <a:spcAft>
          <a:spcPct val="0"/>
        </a:spcAft>
        <a:defRPr sz="3600">
          <a:solidFill>
            <a:schemeClr val="bg2"/>
          </a:solidFill>
          <a:latin typeface="Arial" charset="0"/>
          <a:cs typeface="Arial" charset="0"/>
        </a:defRPr>
      </a:lvl6pPr>
      <a:lvl7pPr marL="914400" algn="l" rtl="0" eaLnBrk="1" fontAlgn="base" hangingPunct="1">
        <a:spcBef>
          <a:spcPct val="0"/>
        </a:spcBef>
        <a:spcAft>
          <a:spcPct val="0"/>
        </a:spcAft>
        <a:defRPr sz="3600">
          <a:solidFill>
            <a:schemeClr val="bg2"/>
          </a:solidFill>
          <a:latin typeface="Arial" charset="0"/>
          <a:cs typeface="Arial" charset="0"/>
        </a:defRPr>
      </a:lvl7pPr>
      <a:lvl8pPr marL="1371600" algn="l" rtl="0" eaLnBrk="1" fontAlgn="base" hangingPunct="1">
        <a:spcBef>
          <a:spcPct val="0"/>
        </a:spcBef>
        <a:spcAft>
          <a:spcPct val="0"/>
        </a:spcAft>
        <a:defRPr sz="3600">
          <a:solidFill>
            <a:schemeClr val="bg2"/>
          </a:solidFill>
          <a:latin typeface="Arial" charset="0"/>
          <a:cs typeface="Arial" charset="0"/>
        </a:defRPr>
      </a:lvl8pPr>
      <a:lvl9pPr marL="1828800" algn="l" rtl="0" eaLnBrk="1" fontAlgn="base" hangingPunct="1">
        <a:spcBef>
          <a:spcPct val="0"/>
        </a:spcBef>
        <a:spcAft>
          <a:spcPct val="0"/>
        </a:spcAft>
        <a:defRPr sz="3600">
          <a:solidFill>
            <a:schemeClr val="bg2"/>
          </a:solidFill>
          <a:latin typeface="Arial" charset="0"/>
          <a:cs typeface="Arial" charset="0"/>
        </a:defRPr>
      </a:lvl9pPr>
    </p:titleStyle>
    <p:bodyStyle>
      <a:lvl1pPr marL="469900" indent="-469900" algn="l" rtl="0" eaLnBrk="0" fontAlgn="base" hangingPunct="0">
        <a:spcBef>
          <a:spcPct val="20000"/>
        </a:spcBef>
        <a:spcAft>
          <a:spcPct val="0"/>
        </a:spcAft>
        <a:buClr>
          <a:srgbClr val="000000"/>
        </a:buClr>
        <a:buFont typeface="Wingdings" panose="05000000000000000000" pitchFamily="2" charset="2"/>
        <a:buChar char="o"/>
        <a:defRPr sz="3200">
          <a:solidFill>
            <a:srgbClr val="000000"/>
          </a:solidFill>
          <a:latin typeface="+mn-lt"/>
          <a:ea typeface="+mn-ea"/>
          <a:cs typeface="+mn-cs"/>
        </a:defRPr>
      </a:lvl1pPr>
      <a:lvl2pPr marL="908050" indent="-436563" algn="l" rtl="0" eaLnBrk="0" fontAlgn="base" hangingPunct="0">
        <a:spcBef>
          <a:spcPct val="20000"/>
        </a:spcBef>
        <a:spcAft>
          <a:spcPct val="0"/>
        </a:spcAft>
        <a:buClr>
          <a:srgbClr val="000000"/>
        </a:buClr>
        <a:buFont typeface="Wingdings" panose="05000000000000000000" pitchFamily="2" charset="2"/>
        <a:buChar char="n"/>
        <a:defRPr sz="2800">
          <a:solidFill>
            <a:srgbClr val="000000"/>
          </a:solidFill>
          <a:latin typeface="+mn-lt"/>
          <a:cs typeface="+mn-cs"/>
        </a:defRPr>
      </a:lvl2pPr>
      <a:lvl3pPr marL="1377950" indent="-468313" algn="l" rtl="0" eaLnBrk="0" fontAlgn="base" hangingPunct="0">
        <a:spcBef>
          <a:spcPct val="20000"/>
        </a:spcBef>
        <a:spcAft>
          <a:spcPct val="0"/>
        </a:spcAft>
        <a:buClr>
          <a:srgbClr val="000000"/>
        </a:buClr>
        <a:buFont typeface="Wingdings" panose="05000000000000000000" pitchFamily="2" charset="2"/>
        <a:buChar char="o"/>
        <a:defRPr sz="2400">
          <a:solidFill>
            <a:srgbClr val="000000"/>
          </a:solidFill>
          <a:latin typeface="+mn-lt"/>
          <a:cs typeface="+mn-cs"/>
        </a:defRPr>
      </a:lvl3pPr>
      <a:lvl4pPr marL="1827213" indent="-438150" algn="l" rtl="0" eaLnBrk="0" fontAlgn="base" hangingPunct="0">
        <a:spcBef>
          <a:spcPct val="20000"/>
        </a:spcBef>
        <a:spcAft>
          <a:spcPct val="0"/>
        </a:spcAft>
        <a:buClr>
          <a:srgbClr val="000000"/>
        </a:buClr>
        <a:buFont typeface="Wingdings" panose="05000000000000000000" pitchFamily="2" charset="2"/>
        <a:buChar char="n"/>
        <a:defRPr sz="2000">
          <a:solidFill>
            <a:srgbClr val="000000"/>
          </a:solidFill>
          <a:latin typeface="+mn-lt"/>
          <a:cs typeface="+mn-cs"/>
        </a:defRPr>
      </a:lvl4pPr>
      <a:lvl5pPr marL="2297113" indent="-468313" algn="l" rtl="0" eaLnBrk="0" fontAlgn="base" hangingPunct="0">
        <a:spcBef>
          <a:spcPct val="20000"/>
        </a:spcBef>
        <a:spcAft>
          <a:spcPct val="0"/>
        </a:spcAft>
        <a:buClr>
          <a:srgbClr val="000000"/>
        </a:buClr>
        <a:buFont typeface="Wingdings" panose="05000000000000000000" pitchFamily="2" charset="2"/>
        <a:buChar char="o"/>
        <a:defRPr sz="2000">
          <a:solidFill>
            <a:srgbClr val="000000"/>
          </a:solidFill>
          <a:latin typeface="+mn-lt"/>
          <a:cs typeface="+mn-cs"/>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bg2"/>
          </a:solidFill>
          <a:latin typeface="+mn-lt"/>
          <a:cs typeface="+mn-cs"/>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bg2"/>
          </a:solidFill>
          <a:latin typeface="+mn-lt"/>
          <a:cs typeface="+mn-cs"/>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bg2"/>
          </a:solidFill>
          <a:latin typeface="+mn-lt"/>
          <a:cs typeface="+mn-cs"/>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40" y="6262115"/>
            <a:ext cx="9113520" cy="595882"/>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4572" y="0"/>
            <a:ext cx="9134856" cy="6857998"/>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73125" y="-39877"/>
            <a:ext cx="7998459" cy="1244600"/>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1789557" y="1430669"/>
            <a:ext cx="5564885" cy="4605655"/>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56900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hhp.ecu.edu/advising/" TargetMode="External"/><Relationship Id="rId3" Type="http://schemas.openxmlformats.org/officeDocument/2006/relationships/hyperlink" Target="https://thcasadvising.ecu.edu/" TargetMode="External"/><Relationship Id="rId7" Type="http://schemas.openxmlformats.org/officeDocument/2006/relationships/hyperlink" Target="https://artscomm.ecu.edu/" TargetMode="External"/><Relationship Id="rId2" Type="http://schemas.openxmlformats.org/officeDocument/2006/relationships/hyperlink" Target="https://ppac.ecu.edu/advising/allied-health/" TargetMode="External"/><Relationship Id="rId1" Type="http://schemas.openxmlformats.org/officeDocument/2006/relationships/slideLayout" Target="../slideLayouts/slideLayout13.xml"/><Relationship Id="rId6" Type="http://schemas.openxmlformats.org/officeDocument/2006/relationships/hyperlink" Target="https://cet.ecu.edu/advising/" TargetMode="External"/><Relationship Id="rId11" Type="http://schemas.openxmlformats.org/officeDocument/2006/relationships/hyperlink" Target="https://advising.ecu.edu/map/" TargetMode="External"/><Relationship Id="rId5" Type="http://schemas.openxmlformats.org/officeDocument/2006/relationships/hyperlink" Target="https://education.ecu.edu/oep/academic-success-center/" TargetMode="External"/><Relationship Id="rId10" Type="http://schemas.openxmlformats.org/officeDocument/2006/relationships/hyperlink" Target="https://honors.ecu.edu/about/faculty-staff/" TargetMode="External"/><Relationship Id="rId4" Type="http://schemas.openxmlformats.org/officeDocument/2006/relationships/hyperlink" Target="https://business.ecu.edu/ug/" TargetMode="External"/><Relationship Id="rId9" Type="http://schemas.openxmlformats.org/officeDocument/2006/relationships/hyperlink" Target="https://nursing.ecu.edu/student-resources/student-service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ETadvising@ecu.edu" TargetMode="External"/><Relationship Id="rId13" Type="http://schemas.openxmlformats.org/officeDocument/2006/relationships/hyperlink" Target="mailto:CONadvising@ecu.edu" TargetMode="External"/><Relationship Id="rId3" Type="http://schemas.openxmlformats.org/officeDocument/2006/relationships/hyperlink" Target="mailto:PPAC@ecu.edu" TargetMode="External"/><Relationship Id="rId7" Type="http://schemas.openxmlformats.org/officeDocument/2006/relationships/hyperlink" Target="mailto:COEadvising@ecu.edu" TargetMode="External"/><Relationship Id="rId12" Type="http://schemas.openxmlformats.org/officeDocument/2006/relationships/hyperlink" Target="mailto:HHPadvising@ecu.edu" TargetMode="External"/><Relationship Id="rId2" Type="http://schemas.openxmlformats.org/officeDocument/2006/relationships/hyperlink" Target="mailto:Advising@ecu.edu" TargetMode="External"/><Relationship Id="rId1" Type="http://schemas.openxmlformats.org/officeDocument/2006/relationships/slideLayout" Target="../slideLayouts/slideLayout13.xml"/><Relationship Id="rId6" Type="http://schemas.openxmlformats.org/officeDocument/2006/relationships/hyperlink" Target="mailto:COMMadvising@ecu.edu" TargetMode="External"/><Relationship Id="rId11" Type="http://schemas.openxmlformats.org/officeDocument/2006/relationships/hyperlink" Target="mailto:SOMadvising@ecu.edu" TargetMode="External"/><Relationship Id="rId5" Type="http://schemas.openxmlformats.org/officeDocument/2006/relationships/hyperlink" Target="mailto:COBadvising@ecu.edu" TargetMode="External"/><Relationship Id="rId10" Type="http://schemas.openxmlformats.org/officeDocument/2006/relationships/hyperlink" Target="mailto:ArtAdvising@ecu.edu" TargetMode="External"/><Relationship Id="rId4" Type="http://schemas.openxmlformats.org/officeDocument/2006/relationships/hyperlink" Target="mailto:THCASadvising@ecu.edu" TargetMode="External"/><Relationship Id="rId9" Type="http://schemas.openxmlformats.org/officeDocument/2006/relationships/hyperlink" Target="mailto:SOTDadvising@ecu.edu" TargetMode="External"/><Relationship Id="rId14" Type="http://schemas.openxmlformats.org/officeDocument/2006/relationships/hyperlink" Target="mailto:MAPadvising@ecu.edu"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advising.ecu.edu/"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admissions@ecu.edu" TargetMode="External"/><Relationship Id="rId2" Type="http://schemas.openxmlformats.org/officeDocument/2006/relationships/hyperlink" Target="mailto:Advising@ecu.edu" TargetMode="External"/><Relationship Id="rId1" Type="http://schemas.openxmlformats.org/officeDocument/2006/relationships/slideLayout" Target="../slideLayouts/slideLayout13.xml"/><Relationship Id="rId4" Type="http://schemas.openxmlformats.org/officeDocument/2006/relationships/hyperlink" Target="https://admissions.ecu.edu/placement-credi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andersondal@ecu.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ctrTitle"/>
            <p:custDataLst>
              <p:tags r:id="rId2"/>
            </p:custDataLst>
          </p:nvPr>
        </p:nvSpPr>
        <p:spPr>
          <a:xfrm>
            <a:off x="228600" y="914400"/>
            <a:ext cx="8305800" cy="3581400"/>
          </a:xfrm>
          <a:effectLst>
            <a:outerShdw dist="35921" dir="2700000" algn="ctr" rotWithShape="0">
              <a:schemeClr val="bg2"/>
            </a:outerShdw>
          </a:effectLst>
        </p:spPr>
        <p:txBody>
          <a:bodyPr/>
          <a:lstStyle/>
          <a:p>
            <a:pPr algn="ctr" eaLnBrk="1" hangingPunct="1"/>
            <a:r>
              <a:rPr lang="en-US" altLang="en-US" b="1" dirty="0"/>
              <a:t> </a:t>
            </a:r>
            <a:br>
              <a:rPr lang="en-US" altLang="en-US" b="1" dirty="0"/>
            </a:br>
            <a:r>
              <a:rPr lang="en-US" altLang="en-US" b="1" dirty="0"/>
              <a:t>                </a:t>
            </a:r>
            <a:br>
              <a:rPr lang="en-US" altLang="en-US" b="1" dirty="0"/>
            </a:br>
            <a:endParaRPr lang="en-US" altLang="en-US" b="1" dirty="0"/>
          </a:p>
        </p:txBody>
      </p:sp>
      <p:sp>
        <p:nvSpPr>
          <p:cNvPr id="2" name="TextBox 1">
            <a:extLst>
              <a:ext uri="{FF2B5EF4-FFF2-40B4-BE49-F238E27FC236}">
                <a16:creationId xmlns:a16="http://schemas.microsoft.com/office/drawing/2014/main" id="{25A1F858-4DE1-462C-AB1E-9AD8E54D6D52}"/>
              </a:ext>
            </a:extLst>
          </p:cNvPr>
          <p:cNvSpPr txBox="1"/>
          <p:nvPr/>
        </p:nvSpPr>
        <p:spPr>
          <a:xfrm>
            <a:off x="381000" y="1447800"/>
            <a:ext cx="7834196" cy="1446550"/>
          </a:xfrm>
          <a:prstGeom prst="rect">
            <a:avLst/>
          </a:prstGeom>
          <a:noFill/>
        </p:spPr>
        <p:txBody>
          <a:bodyPr wrap="none" rtlCol="0">
            <a:spAutoFit/>
          </a:bodyPr>
          <a:lstStyle/>
          <a:p>
            <a:r>
              <a:rPr lang="en-US" sz="8800" dirty="0">
                <a:solidFill>
                  <a:srgbClr val="000000"/>
                </a:solidFill>
              </a:rPr>
              <a:t>CC Form104-R</a:t>
            </a:r>
          </a:p>
        </p:txBody>
      </p:sp>
      <p:graphicFrame>
        <p:nvGraphicFramePr>
          <p:cNvPr id="3" name="Object 2">
            <a:extLst>
              <a:ext uri="{FF2B5EF4-FFF2-40B4-BE49-F238E27FC236}">
                <a16:creationId xmlns:a16="http://schemas.microsoft.com/office/drawing/2014/main" id="{5A8716DA-4C8E-428F-AC9E-114D0F44EF6F}"/>
              </a:ext>
            </a:extLst>
          </p:cNvPr>
          <p:cNvGraphicFramePr>
            <a:graphicFrameLocks noChangeAspect="1"/>
          </p:cNvGraphicFramePr>
          <p:nvPr>
            <p:extLst>
              <p:ext uri="{D42A27DB-BD31-4B8C-83A1-F6EECF244321}">
                <p14:modId xmlns:p14="http://schemas.microsoft.com/office/powerpoint/2010/main" val="4162391322"/>
              </p:ext>
            </p:extLst>
          </p:nvPr>
        </p:nvGraphicFramePr>
        <p:xfrm>
          <a:off x="1905000" y="2743200"/>
          <a:ext cx="4922372" cy="3803650"/>
        </p:xfrm>
        <a:graphic>
          <a:graphicData uri="http://schemas.openxmlformats.org/presentationml/2006/ole">
            <mc:AlternateContent xmlns:mc="http://schemas.openxmlformats.org/markup-compatibility/2006">
              <mc:Choice xmlns:v="urn:schemas-microsoft-com:vml" Requires="v">
                <p:oleObj spid="_x0000_s1040" name="Acrobat Document" r:id="rId4" imgW="7543710" imgH="5829060" progId="Acrobat.Document.DC">
                  <p:embed/>
                </p:oleObj>
              </mc:Choice>
              <mc:Fallback>
                <p:oleObj name="Acrobat Document" r:id="rId4" imgW="7543710" imgH="5829060" progId="Acrobat.Document.DC">
                  <p:embed/>
                  <p:pic>
                    <p:nvPicPr>
                      <p:cNvPr id="0" name=""/>
                      <p:cNvPicPr/>
                      <p:nvPr/>
                    </p:nvPicPr>
                    <p:blipFill>
                      <a:blip r:embed="rId5"/>
                      <a:stretch>
                        <a:fillRect/>
                      </a:stretch>
                    </p:blipFill>
                    <p:spPr>
                      <a:xfrm>
                        <a:off x="1905000" y="2743200"/>
                        <a:ext cx="4922372" cy="3803650"/>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5425C2E-315A-4123-86E8-69A924B993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15905"/>
            <a:ext cx="5818093" cy="4495800"/>
          </a:xfrm>
        </p:spPr>
      </p:pic>
      <p:sp>
        <p:nvSpPr>
          <p:cNvPr id="6" name="TextBox 5">
            <a:extLst>
              <a:ext uri="{FF2B5EF4-FFF2-40B4-BE49-F238E27FC236}">
                <a16:creationId xmlns:a16="http://schemas.microsoft.com/office/drawing/2014/main" id="{695D4232-0E30-4B3F-AC8D-EB8138AAAC94}"/>
              </a:ext>
            </a:extLst>
          </p:cNvPr>
          <p:cNvSpPr txBox="1"/>
          <p:nvPr/>
        </p:nvSpPr>
        <p:spPr>
          <a:xfrm>
            <a:off x="5562600" y="762000"/>
            <a:ext cx="3276600" cy="5632311"/>
          </a:xfrm>
          <a:prstGeom prst="rect">
            <a:avLst/>
          </a:prstGeom>
          <a:noFill/>
        </p:spPr>
        <p:txBody>
          <a:bodyPr wrap="square" rtlCol="0">
            <a:spAutoFit/>
          </a:bodyPr>
          <a:lstStyle/>
          <a:p>
            <a:r>
              <a:rPr lang="en-US" dirty="0">
                <a:solidFill>
                  <a:schemeClr val="bg2"/>
                </a:solidFill>
              </a:rPr>
              <a:t>Page 2</a:t>
            </a:r>
          </a:p>
          <a:p>
            <a:r>
              <a:rPr lang="en-US" dirty="0">
                <a:solidFill>
                  <a:schemeClr val="bg2"/>
                </a:solidFill>
              </a:rPr>
              <a:t>7. Continuation</a:t>
            </a:r>
          </a:p>
          <a:p>
            <a:r>
              <a:rPr lang="en-US" dirty="0">
                <a:solidFill>
                  <a:schemeClr val="bg2"/>
                </a:solidFill>
              </a:rPr>
              <a:t>9. Are only the courses need for your major listed? Yes or No</a:t>
            </a:r>
          </a:p>
          <a:p>
            <a:pPr marL="285750" indent="-285750">
              <a:buFont typeface="Arial" panose="020B0604020202020204" pitchFamily="34" charset="0"/>
              <a:buChar char="•"/>
            </a:pPr>
            <a:r>
              <a:rPr lang="en-US" dirty="0">
                <a:solidFill>
                  <a:schemeClr val="bg2"/>
                </a:solidFill>
              </a:rPr>
              <a:t>“Completion should result in” list your major, “during” list your graduation date.</a:t>
            </a:r>
          </a:p>
          <a:p>
            <a:pPr marL="285750" indent="-285750">
              <a:buFont typeface="Arial" panose="020B0604020202020204" pitchFamily="34" charset="0"/>
              <a:buChar char="•"/>
            </a:pPr>
            <a:r>
              <a:rPr lang="en-US" dirty="0">
                <a:solidFill>
                  <a:schemeClr val="bg2"/>
                </a:solidFill>
              </a:rPr>
              <a:t>Digitally sign and date.</a:t>
            </a:r>
          </a:p>
          <a:p>
            <a:pPr marL="285750" indent="-285750">
              <a:buFont typeface="Arial" panose="020B0604020202020204" pitchFamily="34" charset="0"/>
              <a:buChar char="•"/>
            </a:pPr>
            <a:r>
              <a:rPr lang="en-US" dirty="0">
                <a:solidFill>
                  <a:schemeClr val="bg2"/>
                </a:solidFill>
              </a:rPr>
              <a:t>Your advisor will digitally sign and date. </a:t>
            </a:r>
          </a:p>
          <a:p>
            <a:pPr marL="285750" indent="-285750">
              <a:buFont typeface="Arial" panose="020B0604020202020204" pitchFamily="34" charset="0"/>
              <a:buChar char="•"/>
            </a:pPr>
            <a:r>
              <a:rPr lang="en-US" dirty="0">
                <a:solidFill>
                  <a:schemeClr val="bg2"/>
                </a:solidFill>
              </a:rPr>
              <a:t>Note: These signatures attest that to the best of your knowledge and to the best of your advisor’s knowledge, these listed classes, and only these listed classes, are needed for your graduation.</a:t>
            </a:r>
          </a:p>
          <a:p>
            <a:endParaRPr lang="en-US" dirty="0">
              <a:solidFill>
                <a:schemeClr val="bg2"/>
              </a:solidFill>
            </a:endParaRPr>
          </a:p>
        </p:txBody>
      </p:sp>
      <p:sp>
        <p:nvSpPr>
          <p:cNvPr id="7" name="TextBox 6">
            <a:extLst>
              <a:ext uri="{FF2B5EF4-FFF2-40B4-BE49-F238E27FC236}">
                <a16:creationId xmlns:a16="http://schemas.microsoft.com/office/drawing/2014/main" id="{FBF945E5-9305-478F-8C3B-E3B94C34DD0D}"/>
              </a:ext>
            </a:extLst>
          </p:cNvPr>
          <p:cNvSpPr txBox="1"/>
          <p:nvPr/>
        </p:nvSpPr>
        <p:spPr>
          <a:xfrm>
            <a:off x="27708" y="4941838"/>
            <a:ext cx="5915891" cy="2031325"/>
          </a:xfrm>
          <a:prstGeom prst="rect">
            <a:avLst/>
          </a:prstGeom>
          <a:noFill/>
        </p:spPr>
        <p:txBody>
          <a:bodyPr wrap="square" rtlCol="0">
            <a:spAutoFit/>
          </a:bodyPr>
          <a:lstStyle/>
          <a:p>
            <a:r>
              <a:rPr lang="en-US" dirty="0">
                <a:solidFill>
                  <a:schemeClr val="bg2"/>
                </a:solidFill>
              </a:rPr>
              <a:t>Note: </a:t>
            </a:r>
          </a:p>
          <a:p>
            <a:r>
              <a:rPr lang="en-US" dirty="0">
                <a:solidFill>
                  <a:schemeClr val="bg2"/>
                </a:solidFill>
              </a:rPr>
              <a:t>It is often more convenient for your advisor if you will email this form to them.</a:t>
            </a:r>
          </a:p>
          <a:p>
            <a:r>
              <a:rPr lang="en-US" dirty="0">
                <a:solidFill>
                  <a:schemeClr val="bg2"/>
                </a:solidFill>
              </a:rPr>
              <a:t>It is not your advisor’s job to fill out this form, only review it for correctness. This form should closely resemble the Calendar-view degree plan created in </a:t>
            </a:r>
            <a:r>
              <a:rPr lang="en-US" dirty="0" err="1">
                <a:solidFill>
                  <a:schemeClr val="bg2"/>
                </a:solidFill>
              </a:rPr>
              <a:t>DegreeWorks</a:t>
            </a:r>
            <a:r>
              <a:rPr lang="en-US" dirty="0">
                <a:solidFill>
                  <a:schemeClr val="bg2"/>
                </a:solidFill>
              </a:rPr>
              <a:t>.</a:t>
            </a:r>
          </a:p>
          <a:p>
            <a:endParaRPr lang="en-US" dirty="0">
              <a:solidFill>
                <a:schemeClr val="bg2"/>
              </a:solidFill>
            </a:endParaRPr>
          </a:p>
        </p:txBody>
      </p:sp>
    </p:spTree>
    <p:extLst>
      <p:ext uri="{BB962C8B-B14F-4D97-AF65-F5344CB8AC3E}">
        <p14:creationId xmlns:p14="http://schemas.microsoft.com/office/powerpoint/2010/main" val="423091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EA58DD0-67A1-44CE-BAFB-FDD09B21F82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29" t="6091" r="4706" b="4082"/>
          <a:stretch/>
        </p:blipFill>
        <p:spPr>
          <a:xfrm>
            <a:off x="0" y="685800"/>
            <a:ext cx="6145078" cy="4648200"/>
          </a:xfrm>
        </p:spPr>
      </p:pic>
      <p:sp>
        <p:nvSpPr>
          <p:cNvPr id="6" name="TextBox 5">
            <a:extLst>
              <a:ext uri="{FF2B5EF4-FFF2-40B4-BE49-F238E27FC236}">
                <a16:creationId xmlns:a16="http://schemas.microsoft.com/office/drawing/2014/main" id="{E2FFE3CE-E75D-4DFA-9D92-1DC5AB3CCD72}"/>
              </a:ext>
            </a:extLst>
          </p:cNvPr>
          <p:cNvSpPr txBox="1"/>
          <p:nvPr/>
        </p:nvSpPr>
        <p:spPr>
          <a:xfrm>
            <a:off x="6145078" y="685800"/>
            <a:ext cx="2694122" cy="5909310"/>
          </a:xfrm>
          <a:prstGeom prst="rect">
            <a:avLst/>
          </a:prstGeom>
          <a:noFill/>
        </p:spPr>
        <p:txBody>
          <a:bodyPr wrap="square" rtlCol="0">
            <a:spAutoFit/>
          </a:bodyPr>
          <a:lstStyle/>
          <a:p>
            <a:r>
              <a:rPr lang="en-US" dirty="0">
                <a:solidFill>
                  <a:schemeClr val="bg2"/>
                </a:solidFill>
              </a:rPr>
              <a:t>Page 3</a:t>
            </a:r>
          </a:p>
          <a:p>
            <a:pPr marL="285750" indent="-285750">
              <a:buFont typeface="Arial" panose="020B0604020202020204" pitchFamily="34" charset="0"/>
              <a:buChar char="•"/>
            </a:pPr>
            <a:r>
              <a:rPr lang="en-US" dirty="0">
                <a:solidFill>
                  <a:schemeClr val="bg2"/>
                </a:solidFill>
              </a:rPr>
              <a:t>List your name in the “Cadet” block.</a:t>
            </a:r>
          </a:p>
          <a:p>
            <a:pPr marL="285750" indent="-285750">
              <a:buFont typeface="Arial" panose="020B0604020202020204" pitchFamily="34" charset="0"/>
              <a:buChar char="•"/>
            </a:pPr>
            <a:r>
              <a:rPr lang="en-US" dirty="0">
                <a:solidFill>
                  <a:schemeClr val="bg2"/>
                </a:solidFill>
              </a:rPr>
              <a:t>List ECU in the “university” block.</a:t>
            </a:r>
          </a:p>
          <a:p>
            <a:pPr marL="285750" indent="-285750">
              <a:buFont typeface="Arial" panose="020B0604020202020204" pitchFamily="34" charset="0"/>
              <a:buChar char="•"/>
            </a:pPr>
            <a:r>
              <a:rPr lang="en-US" dirty="0">
                <a:solidFill>
                  <a:schemeClr val="bg2"/>
                </a:solidFill>
              </a:rPr>
              <a:t>List your major in the “(Type of Degree)” block.</a:t>
            </a:r>
          </a:p>
          <a:p>
            <a:pPr marL="285750" indent="-285750">
              <a:buFont typeface="Arial" panose="020B0604020202020204" pitchFamily="34" charset="0"/>
              <a:buChar char="•"/>
            </a:pPr>
            <a:r>
              <a:rPr lang="en-US" dirty="0">
                <a:solidFill>
                  <a:schemeClr val="bg2"/>
                </a:solidFill>
              </a:rPr>
              <a:t>Sign and date in the “(CADET SIGNATURE)” block.</a:t>
            </a:r>
          </a:p>
          <a:p>
            <a:pPr marL="285750" indent="-285750">
              <a:buFont typeface="Arial" panose="020B0604020202020204" pitchFamily="34" charset="0"/>
              <a:buChar char="•"/>
            </a:pPr>
            <a:r>
              <a:rPr lang="en-US" dirty="0">
                <a:solidFill>
                  <a:schemeClr val="bg2"/>
                </a:solidFill>
              </a:rPr>
              <a:t>Your instructor will review and sign the “(PROFESSOR OF MILITARY SCIENCE SIGNATURE) block unless this is the 104R version being used for contracted, then the PMS will sign.</a:t>
            </a:r>
          </a:p>
        </p:txBody>
      </p:sp>
    </p:spTree>
    <p:extLst>
      <p:ext uri="{BB962C8B-B14F-4D97-AF65-F5344CB8AC3E}">
        <p14:creationId xmlns:p14="http://schemas.microsoft.com/office/powerpoint/2010/main" val="404619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0810" y="181482"/>
            <a:ext cx="3801110" cy="696595"/>
          </a:xfrm>
          <a:prstGeom prst="rect">
            <a:avLst/>
          </a:prstGeom>
        </p:spPr>
        <p:txBody>
          <a:bodyPr vert="horz" wrap="square" lIns="0" tIns="12700" rIns="0" bIns="0" rtlCol="0">
            <a:spAutoFit/>
          </a:bodyPr>
          <a:lstStyle/>
          <a:p>
            <a:pPr marL="12700">
              <a:lnSpc>
                <a:spcPct val="100000"/>
              </a:lnSpc>
              <a:spcBef>
                <a:spcPts val="100"/>
              </a:spcBef>
            </a:pPr>
            <a:r>
              <a:rPr spc="-15" dirty="0"/>
              <a:t>Colleges/Majors</a:t>
            </a:r>
          </a:p>
        </p:txBody>
      </p:sp>
      <p:sp>
        <p:nvSpPr>
          <p:cNvPr id="3" name="object 3"/>
          <p:cNvSpPr txBox="1"/>
          <p:nvPr/>
        </p:nvSpPr>
        <p:spPr>
          <a:xfrm>
            <a:off x="194868" y="1118996"/>
            <a:ext cx="8725535" cy="4904105"/>
          </a:xfrm>
          <a:prstGeom prst="rect">
            <a:avLst/>
          </a:prstGeom>
        </p:spPr>
        <p:txBody>
          <a:bodyPr vert="horz" wrap="square" lIns="0" tIns="12065" rIns="0" bIns="0" rtlCol="0">
            <a:spAutoFit/>
          </a:bodyPr>
          <a:lstStyle/>
          <a:p>
            <a:pPr marL="12700" marR="502284" lvl="0" indent="0" algn="just" defTabSz="914400" rtl="0" eaLnBrk="1" fontAlgn="auto" latinLnBrk="0" hangingPunct="1">
              <a:lnSpc>
                <a:spcPct val="100400"/>
              </a:lnSpc>
              <a:spcBef>
                <a:spcPts val="95"/>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2"/>
              </a:rPr>
              <a:t>College of Allied Health Sciences/Pre-Professional </a:t>
            </a:r>
            <a:r>
              <a:rPr kumimoji="0" sz="2000" b="1" i="0" u="heavy"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2"/>
              </a:rPr>
              <a:t>Advising </a:t>
            </a:r>
            <a:r>
              <a:rPr kumimoji="0" sz="1200" b="0" i="1" u="none" strike="noStrike" kern="1200" cap="none" spc="-5" normalizeH="0" baseline="0" noProof="0" dirty="0">
                <a:ln>
                  <a:noFill/>
                </a:ln>
                <a:solidFill>
                  <a:prstClr val="black"/>
                </a:solidFill>
                <a:effectLst/>
                <a:uLnTx/>
                <a:uFillTx/>
                <a:latin typeface="Arial"/>
                <a:ea typeface="+mn-ea"/>
                <a:cs typeface="Arial"/>
              </a:rPr>
              <a:t>(Addictions</a:t>
            </a:r>
            <a:r>
              <a:rPr kumimoji="0" sz="1200" b="0" i="1" u="none" strike="noStrike" kern="1200" cap="none" spc="-120" normalizeH="0" baseline="0" noProof="0" dirty="0">
                <a:ln>
                  <a:noFill/>
                </a:ln>
                <a:solidFill>
                  <a:prstClr val="black"/>
                </a:solidFill>
                <a:effectLst/>
                <a:uLnTx/>
                <a:uFillTx/>
                <a:latin typeface="Arial"/>
                <a:ea typeface="+mn-ea"/>
                <a:cs typeface="Arial"/>
              </a:rPr>
              <a:t>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Rehabilitation </a:t>
            </a:r>
            <a:r>
              <a:rPr kumimoji="0" sz="1200" b="0" i="1" u="none" strike="noStrike" kern="1200" cap="none" spc="0" normalizeH="0" baseline="0" noProof="0" dirty="0">
                <a:ln>
                  <a:noFill/>
                </a:ln>
                <a:solidFill>
                  <a:prstClr val="black"/>
                </a:solidFill>
                <a:effectLst/>
                <a:uLnTx/>
                <a:uFillTx/>
                <a:latin typeface="Arial"/>
                <a:ea typeface="+mn-ea"/>
                <a:cs typeface="Arial"/>
              </a:rPr>
              <a:t>Studies; </a:t>
            </a:r>
            <a:r>
              <a:rPr kumimoji="0" sz="1200" b="0" i="1" u="none" strike="noStrike" kern="1200" cap="none" spc="-5" normalizeH="0" baseline="0" noProof="0" dirty="0">
                <a:ln>
                  <a:noFill/>
                </a:ln>
                <a:solidFill>
                  <a:prstClr val="black"/>
                </a:solidFill>
                <a:effectLst/>
                <a:uLnTx/>
                <a:uFillTx/>
                <a:latin typeface="Arial"/>
                <a:ea typeface="+mn-ea"/>
                <a:cs typeface="Arial"/>
              </a:rPr>
              <a:t>Clinical Laboratory </a:t>
            </a:r>
            <a:r>
              <a:rPr kumimoji="0" sz="1200" b="0" i="1" u="none" strike="noStrike" kern="1200" cap="none" spc="0" normalizeH="0" baseline="0" noProof="0" dirty="0">
                <a:ln>
                  <a:noFill/>
                </a:ln>
                <a:solidFill>
                  <a:prstClr val="black"/>
                </a:solidFill>
                <a:effectLst/>
                <a:uLnTx/>
                <a:uFillTx/>
                <a:latin typeface="Arial"/>
                <a:ea typeface="+mn-ea"/>
                <a:cs typeface="Arial"/>
              </a:rPr>
              <a:t>Science; </a:t>
            </a:r>
            <a:r>
              <a:rPr kumimoji="0" sz="1200" b="0" i="1" u="none" strike="noStrike" kern="1200" cap="none" spc="-5" normalizeH="0" baseline="0" noProof="0" dirty="0">
                <a:ln>
                  <a:noFill/>
                </a:ln>
                <a:solidFill>
                  <a:prstClr val="black"/>
                </a:solidFill>
                <a:effectLst/>
                <a:uLnTx/>
                <a:uFillTx/>
                <a:latin typeface="Arial"/>
                <a:ea typeface="+mn-ea"/>
                <a:cs typeface="Arial"/>
              </a:rPr>
              <a:t>Communication </a:t>
            </a:r>
            <a:r>
              <a:rPr kumimoji="0" sz="1200" b="0" i="1" u="none" strike="noStrike" kern="1200" cap="none" spc="0" normalizeH="0" baseline="0" noProof="0" dirty="0">
                <a:ln>
                  <a:noFill/>
                </a:ln>
                <a:solidFill>
                  <a:prstClr val="black"/>
                </a:solidFill>
                <a:effectLst/>
                <a:uLnTx/>
                <a:uFillTx/>
                <a:latin typeface="Arial"/>
                <a:ea typeface="+mn-ea"/>
                <a:cs typeface="Arial"/>
              </a:rPr>
              <a:t>Sciences &amp; </a:t>
            </a:r>
            <a:r>
              <a:rPr kumimoji="0" sz="1200" b="0" i="1" u="none" strike="noStrike" kern="1200" cap="none" spc="-5" normalizeH="0" baseline="0" noProof="0" dirty="0">
                <a:ln>
                  <a:noFill/>
                </a:ln>
                <a:solidFill>
                  <a:prstClr val="black"/>
                </a:solidFill>
                <a:effectLst/>
                <a:uLnTx/>
                <a:uFillTx/>
                <a:latin typeface="Arial"/>
                <a:ea typeface="+mn-ea"/>
                <a:cs typeface="Arial"/>
              </a:rPr>
              <a:t>Disorders; </a:t>
            </a:r>
            <a:r>
              <a:rPr kumimoji="0" sz="1200" b="0" i="1" u="none" strike="noStrike" kern="1200" cap="none" spc="0" normalizeH="0" baseline="0" noProof="0" dirty="0">
                <a:ln>
                  <a:noFill/>
                </a:ln>
                <a:solidFill>
                  <a:prstClr val="black"/>
                </a:solidFill>
                <a:effectLst/>
                <a:uLnTx/>
                <a:uFillTx/>
                <a:latin typeface="Arial"/>
                <a:ea typeface="+mn-ea"/>
                <a:cs typeface="Arial"/>
              </a:rPr>
              <a:t>Health </a:t>
            </a:r>
            <a:r>
              <a:rPr kumimoji="0" sz="1200" b="0" i="1" u="none" strike="noStrike" kern="1200" cap="none" spc="-5" normalizeH="0" baseline="0" noProof="0" dirty="0">
                <a:ln>
                  <a:noFill/>
                </a:ln>
                <a:solidFill>
                  <a:prstClr val="black"/>
                </a:solidFill>
                <a:effectLst/>
                <a:uLnTx/>
                <a:uFillTx/>
                <a:latin typeface="Arial"/>
                <a:ea typeface="+mn-ea"/>
                <a:cs typeface="Arial"/>
              </a:rPr>
              <a:t>Services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Information  Management; and Nutrition</a:t>
            </a:r>
            <a:r>
              <a:rPr kumimoji="0" sz="1200" b="0" i="1" u="none" strike="noStrike" kern="1200" cap="none" spc="-65" normalizeH="0" baseline="0" noProof="0" dirty="0">
                <a:ln>
                  <a:noFill/>
                </a:ln>
                <a:solidFill>
                  <a:prstClr val="black"/>
                </a:solidFill>
                <a:effectLst/>
                <a:uLnTx/>
                <a:uFillTx/>
                <a:latin typeface="Arial"/>
                <a:ea typeface="+mn-ea"/>
                <a:cs typeface="Arial"/>
              </a:rPr>
              <a:t> </a:t>
            </a:r>
            <a:r>
              <a:rPr kumimoji="0" sz="1200" b="0" i="1" u="none" strike="noStrike" kern="1200" cap="none" spc="0" normalizeH="0" baseline="0" noProof="0" dirty="0">
                <a:ln>
                  <a:noFill/>
                </a:ln>
                <a:solidFill>
                  <a:prstClr val="black"/>
                </a:solidFill>
                <a:effectLst/>
                <a:uLnTx/>
                <a:uFillTx/>
                <a:latin typeface="Arial"/>
                <a:ea typeface="+mn-ea"/>
                <a:cs typeface="Arial"/>
              </a:rPr>
              <a:t>Science)</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381635" lvl="0" indent="0" algn="l" defTabSz="914400" rtl="0" eaLnBrk="1" fontAlgn="auto" latinLnBrk="0" hangingPunct="1">
              <a:lnSpc>
                <a:spcPct val="100499"/>
              </a:lnSpc>
              <a:spcBef>
                <a:spcPts val="445"/>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3"/>
              </a:rPr>
              <a:t>Thomas Harriot College of Arts &amp; Sciences</a:t>
            </a:r>
            <a:r>
              <a:rPr kumimoji="0" sz="2000" b="1" i="0" u="none" strike="noStrike" kern="1200" cap="none" spc="0" normalizeH="0" baseline="0" noProof="0" dirty="0">
                <a:ln>
                  <a:noFill/>
                </a:ln>
                <a:solidFill>
                  <a:srgbClr val="0000FF"/>
                </a:solidFill>
                <a:effectLst/>
                <a:uLnTx/>
                <a:uFillTx/>
                <a:latin typeface="Arial"/>
                <a:ea typeface="+mn-ea"/>
                <a:cs typeface="Arial"/>
                <a:hlinkClick r:id="rId3"/>
              </a:rPr>
              <a:t> </a:t>
            </a:r>
            <a:r>
              <a:rPr kumimoji="0" sz="1200" b="0" i="1" u="none" strike="noStrike" kern="1200" cap="none" spc="-5" normalizeH="0" baseline="0" noProof="0" dirty="0">
                <a:ln>
                  <a:noFill/>
                </a:ln>
                <a:solidFill>
                  <a:prstClr val="black"/>
                </a:solidFill>
                <a:effectLst/>
                <a:uLnTx/>
                <a:uFillTx/>
                <a:latin typeface="Arial"/>
                <a:ea typeface="+mn-ea"/>
                <a:cs typeface="Arial"/>
              </a:rPr>
              <a:t>(Anthropology; </a:t>
            </a:r>
            <a:r>
              <a:rPr kumimoji="0" sz="1200" b="0" i="1" u="none" strike="noStrike" kern="1200" cap="none" spc="0" normalizeH="0" baseline="0" noProof="0" dirty="0">
                <a:ln>
                  <a:noFill/>
                </a:ln>
                <a:solidFill>
                  <a:prstClr val="black"/>
                </a:solidFill>
                <a:effectLst/>
                <a:uLnTx/>
                <a:uFillTx/>
                <a:latin typeface="Arial"/>
                <a:ea typeface="+mn-ea"/>
                <a:cs typeface="Arial"/>
              </a:rPr>
              <a:t>Biology; </a:t>
            </a:r>
            <a:r>
              <a:rPr kumimoji="0" sz="1200" b="0" i="1" u="none" strike="noStrike" kern="1200" cap="none" spc="-5" normalizeH="0" baseline="0" noProof="0" dirty="0">
                <a:ln>
                  <a:noFill/>
                </a:ln>
                <a:solidFill>
                  <a:prstClr val="black"/>
                </a:solidFill>
                <a:effectLst/>
                <a:uLnTx/>
                <a:uFillTx/>
                <a:latin typeface="Arial"/>
                <a:ea typeface="+mn-ea"/>
                <a:cs typeface="Arial"/>
              </a:rPr>
              <a:t>Chemistry; Criminal  </a:t>
            </a:r>
            <a:r>
              <a:rPr kumimoji="0" sz="1200" b="0" i="1" u="none" strike="noStrike" kern="1200" cap="none" spc="0" normalizeH="0" baseline="0" noProof="0" dirty="0">
                <a:ln>
                  <a:noFill/>
                </a:ln>
                <a:solidFill>
                  <a:prstClr val="black"/>
                </a:solidFill>
                <a:effectLst/>
                <a:uLnTx/>
                <a:uFillTx/>
                <a:latin typeface="Arial"/>
                <a:ea typeface="+mn-ea"/>
                <a:cs typeface="Arial"/>
              </a:rPr>
              <a:t>Justice; </a:t>
            </a:r>
            <a:r>
              <a:rPr kumimoji="0" sz="1200" b="0" i="1" u="none" strike="noStrike" kern="1200" cap="none" spc="-5" normalizeH="0" baseline="0" noProof="0" dirty="0">
                <a:ln>
                  <a:noFill/>
                </a:ln>
                <a:solidFill>
                  <a:prstClr val="black"/>
                </a:solidFill>
                <a:effectLst/>
                <a:uLnTx/>
                <a:uFillTx/>
                <a:latin typeface="Arial"/>
                <a:ea typeface="+mn-ea"/>
                <a:cs typeface="Arial"/>
              </a:rPr>
              <a:t>Economics; English; Foreign Languages and </a:t>
            </a:r>
            <a:r>
              <a:rPr kumimoji="0" sz="1200" b="0" i="1" u="none" strike="noStrike" kern="1200" cap="none" spc="0" normalizeH="0" baseline="0" noProof="0" dirty="0">
                <a:ln>
                  <a:noFill/>
                </a:ln>
                <a:solidFill>
                  <a:prstClr val="black"/>
                </a:solidFill>
                <a:effectLst/>
                <a:uLnTx/>
                <a:uFillTx/>
                <a:latin typeface="Arial"/>
                <a:ea typeface="+mn-ea"/>
                <a:cs typeface="Arial"/>
              </a:rPr>
              <a:t>Literatures; </a:t>
            </a:r>
            <a:r>
              <a:rPr kumimoji="0" sz="1200" b="0" i="1" u="none" strike="noStrike" kern="1200" cap="none" spc="-5" normalizeH="0" baseline="0" noProof="0" dirty="0">
                <a:ln>
                  <a:noFill/>
                </a:ln>
                <a:solidFill>
                  <a:prstClr val="black"/>
                </a:solidFill>
                <a:effectLst/>
                <a:uLnTx/>
                <a:uFillTx/>
                <a:latin typeface="Arial"/>
                <a:ea typeface="+mn-ea"/>
                <a:cs typeface="Arial"/>
              </a:rPr>
              <a:t>Geography, Planning, and Environment; </a:t>
            </a:r>
            <a:r>
              <a:rPr kumimoji="0" sz="1200" b="0" i="1" u="none" strike="noStrike" kern="1200" cap="none" spc="0" normalizeH="0" baseline="0" noProof="0" dirty="0">
                <a:ln>
                  <a:noFill/>
                </a:ln>
                <a:solidFill>
                  <a:prstClr val="black"/>
                </a:solidFill>
                <a:effectLst/>
                <a:uLnTx/>
                <a:uFillTx/>
                <a:latin typeface="Arial"/>
                <a:ea typeface="+mn-ea"/>
                <a:cs typeface="Arial"/>
              </a:rPr>
              <a:t>Geology; History;  </a:t>
            </a:r>
            <a:r>
              <a:rPr kumimoji="0" sz="1200" b="0" i="1" u="none" strike="noStrike" kern="1200" cap="none" spc="-5" normalizeH="0" baseline="0" noProof="0" dirty="0">
                <a:ln>
                  <a:noFill/>
                </a:ln>
                <a:solidFill>
                  <a:prstClr val="black"/>
                </a:solidFill>
                <a:effectLst/>
                <a:uLnTx/>
                <a:uFillTx/>
                <a:latin typeface="Arial"/>
                <a:ea typeface="+mn-ea"/>
                <a:cs typeface="Arial"/>
              </a:rPr>
              <a:t>Mathematics; Philosophy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Religious </a:t>
            </a:r>
            <a:r>
              <a:rPr kumimoji="0" sz="1200" b="0" i="1" u="none" strike="noStrike" kern="1200" cap="none" spc="0" normalizeH="0" baseline="0" noProof="0" dirty="0">
                <a:ln>
                  <a:noFill/>
                </a:ln>
                <a:solidFill>
                  <a:prstClr val="black"/>
                </a:solidFill>
                <a:effectLst/>
                <a:uLnTx/>
                <a:uFillTx/>
                <a:latin typeface="Arial"/>
                <a:ea typeface="+mn-ea"/>
                <a:cs typeface="Arial"/>
              </a:rPr>
              <a:t>Studies; Physics; </a:t>
            </a:r>
            <a:r>
              <a:rPr kumimoji="0" sz="1200" b="0" i="1" u="none" strike="noStrike" kern="1200" cap="none" spc="-5" normalizeH="0" baseline="0" noProof="0" dirty="0">
                <a:ln>
                  <a:noFill/>
                </a:ln>
                <a:solidFill>
                  <a:prstClr val="black"/>
                </a:solidFill>
                <a:effectLst/>
                <a:uLnTx/>
                <a:uFillTx/>
                <a:latin typeface="Arial"/>
                <a:ea typeface="+mn-ea"/>
                <a:cs typeface="Arial"/>
              </a:rPr>
              <a:t>Political </a:t>
            </a:r>
            <a:r>
              <a:rPr kumimoji="0" sz="1200" b="0" i="1" u="none" strike="noStrike" kern="1200" cap="none" spc="0" normalizeH="0" baseline="0" noProof="0" dirty="0">
                <a:ln>
                  <a:noFill/>
                </a:ln>
                <a:solidFill>
                  <a:prstClr val="black"/>
                </a:solidFill>
                <a:effectLst/>
                <a:uLnTx/>
                <a:uFillTx/>
                <a:latin typeface="Arial"/>
                <a:ea typeface="+mn-ea"/>
                <a:cs typeface="Arial"/>
              </a:rPr>
              <a:t>Science, </a:t>
            </a:r>
            <a:r>
              <a:rPr kumimoji="0" sz="1200" b="0" i="1" u="none" strike="noStrike" kern="1200" cap="none" spc="-5" normalizeH="0" baseline="0" noProof="0" dirty="0">
                <a:ln>
                  <a:noFill/>
                </a:ln>
                <a:solidFill>
                  <a:prstClr val="black"/>
                </a:solidFill>
                <a:effectLst/>
                <a:uLnTx/>
                <a:uFillTx/>
                <a:latin typeface="Arial"/>
                <a:ea typeface="+mn-ea"/>
                <a:cs typeface="Arial"/>
              </a:rPr>
              <a:t>Psychology; and</a:t>
            </a:r>
            <a:r>
              <a:rPr kumimoji="0" sz="1200" b="0" i="1" u="none" strike="noStrike" kern="1200" cap="none" spc="-165"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Sociology)</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800"/>
              </a:lnSpc>
              <a:spcBef>
                <a:spcPts val="440"/>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4"/>
              </a:rPr>
              <a:t>College of Business</a:t>
            </a:r>
            <a:r>
              <a:rPr kumimoji="0" sz="2000" b="1" i="0" u="none" strike="noStrike" kern="1200" cap="none" spc="0" normalizeH="0" baseline="0" noProof="0" dirty="0">
                <a:ln>
                  <a:noFill/>
                </a:ln>
                <a:solidFill>
                  <a:srgbClr val="0000FF"/>
                </a:solidFill>
                <a:effectLst/>
                <a:uLnTx/>
                <a:uFillTx/>
                <a:latin typeface="Arial"/>
                <a:ea typeface="+mn-ea"/>
                <a:cs typeface="Arial"/>
                <a:hlinkClick r:id="rId4"/>
              </a:rPr>
              <a:t> </a:t>
            </a:r>
            <a:r>
              <a:rPr kumimoji="0" sz="1200" b="0" i="1" u="none" strike="noStrike" kern="1200" cap="none" spc="-5" normalizeH="0" baseline="0" noProof="0" dirty="0">
                <a:ln>
                  <a:noFill/>
                </a:ln>
                <a:solidFill>
                  <a:prstClr val="black"/>
                </a:solidFill>
                <a:effectLst/>
                <a:uLnTx/>
                <a:uFillTx/>
                <a:latin typeface="Arial"/>
                <a:ea typeface="+mn-ea"/>
                <a:cs typeface="Arial"/>
              </a:rPr>
              <a:t>(Accounting; Finance; Management; Management Information Systems; Marketing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Supply  </a:t>
            </a:r>
            <a:r>
              <a:rPr kumimoji="0" sz="1200" b="0" i="1" u="none" strike="noStrike" kern="1200" cap="none" spc="0" normalizeH="0" baseline="0" noProof="0" dirty="0">
                <a:ln>
                  <a:noFill/>
                </a:ln>
                <a:solidFill>
                  <a:prstClr val="black"/>
                </a:solidFill>
                <a:effectLst/>
                <a:uLnTx/>
                <a:uFillTx/>
                <a:latin typeface="Arial"/>
                <a:ea typeface="+mn-ea"/>
                <a:cs typeface="Arial"/>
              </a:rPr>
              <a:t>Chain </a:t>
            </a:r>
            <a:r>
              <a:rPr kumimoji="0" sz="1200" b="0" i="1" u="none" strike="noStrike" kern="1200" cap="none" spc="-5" normalizeH="0" baseline="0" noProof="0" dirty="0">
                <a:ln>
                  <a:noFill/>
                </a:ln>
                <a:solidFill>
                  <a:prstClr val="black"/>
                </a:solidFill>
                <a:effectLst/>
                <a:uLnTx/>
                <a:uFillTx/>
                <a:latin typeface="Arial"/>
                <a:ea typeface="+mn-ea"/>
                <a:cs typeface="Arial"/>
              </a:rPr>
              <a:t>Management, Miller School </a:t>
            </a:r>
            <a:r>
              <a:rPr kumimoji="0" sz="1200" b="0" i="1" u="none" strike="noStrike" kern="1200" cap="none" spc="0" normalizeH="0" baseline="0" noProof="0" dirty="0">
                <a:ln>
                  <a:noFill/>
                </a:ln>
                <a:solidFill>
                  <a:prstClr val="black"/>
                </a:solidFill>
                <a:effectLst/>
                <a:uLnTx/>
                <a:uFillTx/>
                <a:latin typeface="Arial"/>
                <a:ea typeface="+mn-ea"/>
                <a:cs typeface="Arial"/>
              </a:rPr>
              <a:t>of </a:t>
            </a:r>
            <a:r>
              <a:rPr kumimoji="0" sz="1200" b="0" i="1" u="none" strike="noStrike" kern="1200" cap="none" spc="-5" normalizeH="0" baseline="0" noProof="0" dirty="0">
                <a:ln>
                  <a:noFill/>
                </a:ln>
                <a:solidFill>
                  <a:prstClr val="black"/>
                </a:solidFill>
                <a:effectLst/>
                <a:uLnTx/>
                <a:uFillTx/>
                <a:latin typeface="Arial"/>
                <a:ea typeface="+mn-ea"/>
                <a:cs typeface="Arial"/>
              </a:rPr>
              <a:t>Entrepreneurship; School </a:t>
            </a:r>
            <a:r>
              <a:rPr kumimoji="0" sz="1200" b="0" i="1" u="none" strike="noStrike" kern="1200" cap="none" spc="0" normalizeH="0" baseline="0" noProof="0" dirty="0">
                <a:ln>
                  <a:noFill/>
                </a:ln>
                <a:solidFill>
                  <a:prstClr val="black"/>
                </a:solidFill>
                <a:effectLst/>
                <a:uLnTx/>
                <a:uFillTx/>
                <a:latin typeface="Arial"/>
                <a:ea typeface="+mn-ea"/>
                <a:cs typeface="Arial"/>
              </a:rPr>
              <a:t>of </a:t>
            </a:r>
            <a:r>
              <a:rPr kumimoji="0" sz="1200" b="0" i="1" u="none" strike="noStrike" kern="1200" cap="none" spc="-5" normalizeH="0" baseline="0" noProof="0" dirty="0">
                <a:ln>
                  <a:noFill/>
                </a:ln>
                <a:solidFill>
                  <a:prstClr val="black"/>
                </a:solidFill>
                <a:effectLst/>
                <a:uLnTx/>
                <a:uFillTx/>
                <a:latin typeface="Arial"/>
                <a:ea typeface="+mn-ea"/>
                <a:cs typeface="Arial"/>
              </a:rPr>
              <a:t>Hospitality</a:t>
            </a:r>
            <a:r>
              <a:rPr kumimoji="0" sz="1200" b="0" i="1" u="none" strike="noStrike" kern="1200" cap="none" spc="-185"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Leadership)</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26034" lvl="0" indent="0" algn="l" defTabSz="914400" rtl="0" eaLnBrk="1" fontAlgn="auto" latinLnBrk="0" hangingPunct="1">
              <a:lnSpc>
                <a:spcPct val="110500"/>
              </a:lnSpc>
              <a:spcBef>
                <a:spcPts val="210"/>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5"/>
              </a:rPr>
              <a:t>College of Education</a:t>
            </a:r>
            <a:r>
              <a:rPr kumimoji="0" sz="2000" b="1" i="0" u="none" strike="noStrike" kern="1200" cap="none" spc="0" normalizeH="0" baseline="0" noProof="0" dirty="0">
                <a:ln>
                  <a:noFill/>
                </a:ln>
                <a:solidFill>
                  <a:srgbClr val="0000FF"/>
                </a:solidFill>
                <a:effectLst/>
                <a:uLnTx/>
                <a:uFillTx/>
                <a:latin typeface="Arial"/>
                <a:ea typeface="+mn-ea"/>
                <a:cs typeface="Arial"/>
                <a:hlinkClick r:id="rId5"/>
              </a:rPr>
              <a:t> </a:t>
            </a:r>
            <a:r>
              <a:rPr kumimoji="0" sz="1200" b="0" i="1" u="none" strike="noStrike" kern="1200" cap="none" spc="-5" normalizeH="0" baseline="0" noProof="0" dirty="0">
                <a:ln>
                  <a:noFill/>
                </a:ln>
                <a:solidFill>
                  <a:prstClr val="black"/>
                </a:solidFill>
                <a:effectLst/>
                <a:uLnTx/>
                <a:uFillTx/>
                <a:latin typeface="Arial"/>
                <a:ea typeface="+mn-ea"/>
                <a:cs typeface="Arial"/>
              </a:rPr>
              <a:t>(Elementary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Middle </a:t>
            </a:r>
            <a:r>
              <a:rPr kumimoji="0" sz="1200" b="0" i="1" u="none" strike="noStrike" kern="1200" cap="none" spc="0" normalizeH="0" baseline="0" noProof="0" dirty="0">
                <a:ln>
                  <a:noFill/>
                </a:ln>
                <a:solidFill>
                  <a:prstClr val="black"/>
                </a:solidFill>
                <a:effectLst/>
                <a:uLnTx/>
                <a:uFillTx/>
                <a:latin typeface="Arial"/>
                <a:ea typeface="+mn-ea"/>
                <a:cs typeface="Arial"/>
              </a:rPr>
              <a:t>Grades; English &amp; </a:t>
            </a:r>
            <a:r>
              <a:rPr kumimoji="0" sz="1200" b="0" i="1" u="none" strike="noStrike" kern="1200" cap="none" spc="-5" normalizeH="0" baseline="0" noProof="0" dirty="0">
                <a:ln>
                  <a:noFill/>
                </a:ln>
                <a:solidFill>
                  <a:prstClr val="black"/>
                </a:solidFill>
                <a:effectLst/>
                <a:uLnTx/>
                <a:uFillTx/>
                <a:latin typeface="Arial"/>
                <a:ea typeface="+mn-ea"/>
                <a:cs typeface="Arial"/>
              </a:rPr>
              <a:t>History; Math, </a:t>
            </a:r>
            <a:r>
              <a:rPr kumimoji="0" sz="1200" b="0" i="1" u="none" strike="noStrike" kern="1200" cap="none" spc="0" normalizeH="0" baseline="0" noProof="0" dirty="0">
                <a:ln>
                  <a:noFill/>
                </a:ln>
                <a:solidFill>
                  <a:prstClr val="black"/>
                </a:solidFill>
                <a:effectLst/>
                <a:uLnTx/>
                <a:uFillTx/>
                <a:latin typeface="Arial"/>
                <a:ea typeface="+mn-ea"/>
                <a:cs typeface="Arial"/>
              </a:rPr>
              <a:t>Science; Special Education)  </a:t>
            </a: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6"/>
              </a:rPr>
              <a:t>College of Engineering &amp; Technology</a:t>
            </a:r>
            <a:r>
              <a:rPr kumimoji="0" sz="2000" b="1" i="0" u="none" strike="noStrike" kern="1200" cap="none" spc="0" normalizeH="0" baseline="0" noProof="0" dirty="0">
                <a:ln>
                  <a:noFill/>
                </a:ln>
                <a:solidFill>
                  <a:srgbClr val="0000FF"/>
                </a:solidFill>
                <a:effectLst/>
                <a:uLnTx/>
                <a:uFillTx/>
                <a:latin typeface="Arial"/>
                <a:ea typeface="+mn-ea"/>
                <a:cs typeface="Arial"/>
                <a:hlinkClick r:id="rId6"/>
              </a:rPr>
              <a:t> </a:t>
            </a:r>
            <a:r>
              <a:rPr kumimoji="0" sz="1200" b="0" i="1" u="none" strike="noStrike" kern="1200" cap="none" spc="-5" normalizeH="0" baseline="0" noProof="0" dirty="0">
                <a:ln>
                  <a:noFill/>
                </a:ln>
                <a:solidFill>
                  <a:prstClr val="black"/>
                </a:solidFill>
                <a:effectLst/>
                <a:uLnTx/>
                <a:uFillTx/>
                <a:latin typeface="Arial"/>
                <a:ea typeface="+mn-ea"/>
                <a:cs typeface="Arial"/>
              </a:rPr>
              <a:t>(Computer </a:t>
            </a:r>
            <a:r>
              <a:rPr kumimoji="0" sz="1200" b="0" i="1" u="none" strike="noStrike" kern="1200" cap="none" spc="0" normalizeH="0" baseline="0" noProof="0" dirty="0">
                <a:ln>
                  <a:noFill/>
                </a:ln>
                <a:solidFill>
                  <a:prstClr val="black"/>
                </a:solidFill>
                <a:effectLst/>
                <a:uLnTx/>
                <a:uFillTx/>
                <a:latin typeface="Arial"/>
                <a:ea typeface="+mn-ea"/>
                <a:cs typeface="Arial"/>
              </a:rPr>
              <a:t>Science; Construction </a:t>
            </a:r>
            <a:r>
              <a:rPr kumimoji="0" sz="1200" b="0" i="1" u="none" strike="noStrike" kern="1200" cap="none" spc="-5" normalizeH="0" baseline="0" noProof="0" dirty="0">
                <a:ln>
                  <a:noFill/>
                </a:ln>
                <a:solidFill>
                  <a:prstClr val="black"/>
                </a:solidFill>
                <a:effectLst/>
                <a:uLnTx/>
                <a:uFillTx/>
                <a:latin typeface="Arial"/>
                <a:ea typeface="+mn-ea"/>
                <a:cs typeface="Arial"/>
              </a:rPr>
              <a:t>Management;</a:t>
            </a:r>
            <a:r>
              <a:rPr kumimoji="0" sz="1200" b="0" i="1" u="none" strike="noStrike" kern="1200" cap="none" spc="-240"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Engineering;  Technology</a:t>
            </a:r>
            <a:r>
              <a:rPr kumimoji="0" sz="1200" b="0" i="1" u="none" strike="noStrike" kern="1200" cap="none" spc="-40" normalizeH="0" baseline="0" noProof="0" dirty="0">
                <a:ln>
                  <a:noFill/>
                </a:ln>
                <a:solidFill>
                  <a:prstClr val="black"/>
                </a:solidFill>
                <a:effectLst/>
                <a:uLnTx/>
                <a:uFillTx/>
                <a:latin typeface="Arial"/>
                <a:ea typeface="+mn-ea"/>
                <a:cs typeface="Arial"/>
              </a:rPr>
              <a:t> </a:t>
            </a:r>
            <a:r>
              <a:rPr kumimoji="0" sz="1200" b="0" i="1" u="none" strike="noStrike" kern="1200" cap="none" spc="-5" normalizeH="0" baseline="0" noProof="0" dirty="0">
                <a:ln>
                  <a:noFill/>
                </a:ln>
                <a:solidFill>
                  <a:prstClr val="black"/>
                </a:solidFill>
                <a:effectLst/>
                <a:uLnTx/>
                <a:uFillTx/>
                <a:latin typeface="Arial"/>
                <a:ea typeface="+mn-ea"/>
                <a:cs typeface="Arial"/>
              </a:rPr>
              <a:t>Systems)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13335" lvl="0" indent="0" algn="just" defTabSz="914400" rtl="0" eaLnBrk="1" fontAlgn="auto" latinLnBrk="0" hangingPunct="1">
              <a:lnSpc>
                <a:spcPct val="110500"/>
              </a:lnSpc>
              <a:spcBef>
                <a:spcPts val="209"/>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7"/>
              </a:rPr>
              <a:t>College of Fine Arts &amp; Communication</a:t>
            </a:r>
            <a:r>
              <a:rPr kumimoji="0" sz="2000" b="1" i="0" u="none" strike="noStrike" kern="1200" cap="none" spc="0" normalizeH="0" baseline="0" noProof="0" dirty="0">
                <a:ln>
                  <a:noFill/>
                </a:ln>
                <a:solidFill>
                  <a:srgbClr val="0000FF"/>
                </a:solidFill>
                <a:effectLst/>
                <a:uLnTx/>
                <a:uFillTx/>
                <a:latin typeface="Arial"/>
                <a:ea typeface="+mn-ea"/>
                <a:cs typeface="Arial"/>
                <a:hlinkClick r:id="rId7"/>
              </a:rPr>
              <a:t> </a:t>
            </a:r>
            <a:r>
              <a:rPr kumimoji="0" sz="1200" b="0" i="1" u="none" strike="noStrike" kern="1200" cap="none" spc="0" normalizeH="0" baseline="0" noProof="0" dirty="0">
                <a:ln>
                  <a:noFill/>
                </a:ln>
                <a:solidFill>
                  <a:prstClr val="black"/>
                </a:solidFill>
                <a:effectLst/>
                <a:uLnTx/>
                <a:uFillTx/>
                <a:latin typeface="Arial"/>
                <a:ea typeface="+mn-ea"/>
                <a:cs typeface="Arial"/>
              </a:rPr>
              <a:t>(Art &amp; Design; </a:t>
            </a:r>
            <a:r>
              <a:rPr kumimoji="0" sz="1200" b="0" i="1" u="none" strike="noStrike" kern="1200" cap="none" spc="-5" normalizeH="0" baseline="0" noProof="0" dirty="0">
                <a:ln>
                  <a:noFill/>
                </a:ln>
                <a:solidFill>
                  <a:prstClr val="black"/>
                </a:solidFill>
                <a:effectLst/>
                <a:uLnTx/>
                <a:uFillTx/>
                <a:latin typeface="Arial"/>
                <a:ea typeface="+mn-ea"/>
                <a:cs typeface="Arial"/>
              </a:rPr>
              <a:t>Communication; Music; </a:t>
            </a:r>
            <a:r>
              <a:rPr kumimoji="0" sz="1200" b="0" i="1" u="none" strike="noStrike" kern="1200" cap="none" spc="0" normalizeH="0" baseline="0" noProof="0" dirty="0">
                <a:ln>
                  <a:noFill/>
                </a:ln>
                <a:solidFill>
                  <a:prstClr val="black"/>
                </a:solidFill>
                <a:effectLst/>
                <a:uLnTx/>
                <a:uFillTx/>
                <a:latin typeface="Arial"/>
                <a:ea typeface="+mn-ea"/>
                <a:cs typeface="Arial"/>
              </a:rPr>
              <a:t>Theatre </a:t>
            </a:r>
            <a:r>
              <a:rPr kumimoji="0" sz="1200" b="0" i="1" u="none" strike="noStrike" kern="1200" cap="none" spc="-5" normalizeH="0" baseline="0" noProof="0" dirty="0">
                <a:ln>
                  <a:noFill/>
                </a:ln>
                <a:solidFill>
                  <a:prstClr val="black"/>
                </a:solidFill>
                <a:effectLst/>
                <a:uLnTx/>
                <a:uFillTx/>
                <a:latin typeface="Arial"/>
                <a:ea typeface="+mn-ea"/>
                <a:cs typeface="Arial"/>
              </a:rPr>
              <a:t>and </a:t>
            </a:r>
            <a:r>
              <a:rPr kumimoji="0" sz="1200" b="0" i="1" u="none" strike="noStrike" kern="1200" cap="none" spc="0" normalizeH="0" baseline="0" noProof="0" dirty="0">
                <a:ln>
                  <a:noFill/>
                </a:ln>
                <a:solidFill>
                  <a:prstClr val="black"/>
                </a:solidFill>
                <a:effectLst/>
                <a:uLnTx/>
                <a:uFillTx/>
                <a:latin typeface="Arial"/>
                <a:ea typeface="+mn-ea"/>
                <a:cs typeface="Arial"/>
              </a:rPr>
              <a:t>Dance)  </a:t>
            </a: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8"/>
              </a:rPr>
              <a:t>College of Health &amp; Human Performance</a:t>
            </a:r>
            <a:r>
              <a:rPr kumimoji="0" sz="2000" b="1" i="0" u="none" strike="noStrike" kern="1200" cap="none" spc="0" normalizeH="0" baseline="0" noProof="0" dirty="0">
                <a:ln>
                  <a:noFill/>
                </a:ln>
                <a:solidFill>
                  <a:srgbClr val="0000FF"/>
                </a:solidFill>
                <a:effectLst/>
                <a:uLnTx/>
                <a:uFillTx/>
                <a:latin typeface="Arial"/>
                <a:ea typeface="+mn-ea"/>
                <a:cs typeface="Arial"/>
                <a:hlinkClick r:id="rId8"/>
              </a:rPr>
              <a:t> </a:t>
            </a:r>
            <a:r>
              <a:rPr kumimoji="0" sz="1200" b="0" i="1" u="none" strike="noStrike" kern="1200" cap="none" spc="-5" normalizeH="0" baseline="0" noProof="0" dirty="0">
                <a:ln>
                  <a:noFill/>
                </a:ln>
                <a:solidFill>
                  <a:prstClr val="black"/>
                </a:solidFill>
                <a:effectLst/>
                <a:uLnTx/>
                <a:uFillTx/>
                <a:latin typeface="Arial"/>
                <a:ea typeface="+mn-ea"/>
                <a:cs typeface="Arial"/>
              </a:rPr>
              <a:t>(Health Education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Promotion; Human Development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Family </a:t>
            </a:r>
            <a:r>
              <a:rPr kumimoji="0" sz="1200" b="0" i="1" u="none" strike="noStrike" kern="1200" cap="none" spc="0" normalizeH="0" baseline="0" noProof="0" dirty="0">
                <a:ln>
                  <a:noFill/>
                </a:ln>
                <a:solidFill>
                  <a:prstClr val="black"/>
                </a:solidFill>
                <a:effectLst/>
                <a:uLnTx/>
                <a:uFillTx/>
                <a:latin typeface="Arial"/>
                <a:ea typeface="+mn-ea"/>
                <a:cs typeface="Arial"/>
              </a:rPr>
              <a:t>Science; </a:t>
            </a:r>
            <a:r>
              <a:rPr kumimoji="0" sz="1200" b="0" i="1" u="none" strike="noStrike" kern="1200" cap="none" spc="-5" normalizeH="0" baseline="0" noProof="0" dirty="0">
                <a:ln>
                  <a:noFill/>
                </a:ln>
                <a:solidFill>
                  <a:prstClr val="black"/>
                </a:solidFill>
                <a:effectLst/>
                <a:uLnTx/>
                <a:uFillTx/>
                <a:latin typeface="Arial"/>
                <a:ea typeface="+mn-ea"/>
                <a:cs typeface="Arial"/>
              </a:rPr>
              <a:t>Interior Design </a:t>
            </a:r>
            <a:r>
              <a:rPr kumimoji="0" sz="1200" b="0" i="1" u="none" strike="noStrike" kern="1200" cap="none" spc="0" normalizeH="0" baseline="0" noProof="0" dirty="0">
                <a:ln>
                  <a:noFill/>
                </a:ln>
                <a:solidFill>
                  <a:prstClr val="black"/>
                </a:solidFill>
                <a:effectLst/>
                <a:uLnTx/>
                <a:uFillTx/>
                <a:latin typeface="Arial"/>
                <a:ea typeface="+mn-ea"/>
                <a:cs typeface="Arial"/>
              </a:rPr>
              <a:t>&amp; </a:t>
            </a:r>
            <a:r>
              <a:rPr kumimoji="0" sz="1200" b="0" i="1" u="none" strike="noStrike" kern="1200" cap="none" spc="-5" normalizeH="0" baseline="0" noProof="0" dirty="0">
                <a:ln>
                  <a:noFill/>
                </a:ln>
                <a:solidFill>
                  <a:prstClr val="black"/>
                </a:solidFill>
                <a:effectLst/>
                <a:uLnTx/>
                <a:uFillTx/>
                <a:latin typeface="Arial"/>
                <a:ea typeface="+mn-ea"/>
                <a:cs typeface="Arial"/>
              </a:rPr>
              <a:t>Merchandising; Kinesiology; </a:t>
            </a:r>
            <a:r>
              <a:rPr kumimoji="0" sz="1200" b="0" i="1" u="none" strike="noStrike" kern="1200" cap="none" spc="0" normalizeH="0" baseline="0" noProof="0" dirty="0">
                <a:ln>
                  <a:noFill/>
                </a:ln>
                <a:solidFill>
                  <a:prstClr val="black"/>
                </a:solidFill>
                <a:effectLst/>
                <a:uLnTx/>
                <a:uFillTx/>
                <a:latin typeface="Arial"/>
                <a:ea typeface="+mn-ea"/>
                <a:cs typeface="Arial"/>
              </a:rPr>
              <a:t>Recreation Sciences; </a:t>
            </a:r>
            <a:r>
              <a:rPr kumimoji="0" sz="1200" b="0" i="1" u="none" strike="noStrike" kern="1200" cap="none" spc="-5" normalizeH="0" baseline="0" noProof="0" dirty="0">
                <a:ln>
                  <a:noFill/>
                </a:ln>
                <a:solidFill>
                  <a:prstClr val="black"/>
                </a:solidFill>
                <a:effectLst/>
                <a:uLnTx/>
                <a:uFillTx/>
                <a:latin typeface="Arial"/>
                <a:ea typeface="+mn-ea"/>
                <a:cs typeface="Arial"/>
              </a:rPr>
              <a:t>Social</a:t>
            </a:r>
            <a:r>
              <a:rPr kumimoji="0" sz="1200" b="0" i="1" u="none" strike="noStrike" kern="1200" cap="none" spc="-190" normalizeH="0" baseline="0" noProof="0" dirty="0">
                <a:ln>
                  <a:noFill/>
                </a:ln>
                <a:solidFill>
                  <a:prstClr val="black"/>
                </a:solidFill>
                <a:effectLst/>
                <a:uLnTx/>
                <a:uFillTx/>
                <a:latin typeface="Arial"/>
                <a:ea typeface="+mn-ea"/>
                <a:cs typeface="Arial"/>
              </a:rPr>
              <a:t> </a:t>
            </a:r>
            <a:r>
              <a:rPr kumimoji="0" sz="1200" b="0" i="1" u="none" strike="noStrike" kern="1200" cap="none" spc="0" normalizeH="0" baseline="0" noProof="0" dirty="0">
                <a:ln>
                  <a:noFill/>
                </a:ln>
                <a:solidFill>
                  <a:prstClr val="black"/>
                </a:solidFill>
                <a:effectLst/>
                <a:uLnTx/>
                <a:uFillTx/>
                <a:latin typeface="Arial"/>
                <a:ea typeface="+mn-ea"/>
                <a:cs typeface="Arial"/>
              </a:rPr>
              <a:t>Work)</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6445885" lvl="0" indent="0" algn="l" defTabSz="914400" rtl="0" eaLnBrk="1" fontAlgn="auto" latinLnBrk="0" hangingPunct="1">
              <a:lnSpc>
                <a:spcPts val="2880"/>
              </a:lnSpc>
              <a:spcBef>
                <a:spcPts val="155"/>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9"/>
              </a:rPr>
              <a:t>College of</a:t>
            </a:r>
            <a:r>
              <a:rPr kumimoji="0" sz="2000" b="1" i="0" u="heavy" strike="noStrike" kern="1200" cap="none" spc="-100" normalizeH="0" baseline="0" noProof="0" dirty="0">
                <a:ln>
                  <a:noFill/>
                </a:ln>
                <a:solidFill>
                  <a:srgbClr val="0000FF"/>
                </a:solidFill>
                <a:effectLst/>
                <a:uLnTx/>
                <a:uFill>
                  <a:solidFill>
                    <a:srgbClr val="0000FF"/>
                  </a:solidFill>
                </a:uFill>
                <a:latin typeface="Arial"/>
                <a:ea typeface="+mn-ea"/>
                <a:cs typeface="Arial"/>
                <a:hlinkClick r:id="rId9"/>
              </a:rPr>
              <a:t> </a:t>
            </a: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9"/>
              </a:rPr>
              <a:t>Nursing </a:t>
            </a:r>
            <a:r>
              <a:rPr kumimoji="0" sz="2000" b="1" i="0" u="none" strike="noStrike" kern="1200" cap="none" spc="0" normalizeH="0" baseline="0" noProof="0" dirty="0">
                <a:ln>
                  <a:noFill/>
                </a:ln>
                <a:solidFill>
                  <a:srgbClr val="0000FF"/>
                </a:solidFill>
                <a:effectLst/>
                <a:uLnTx/>
                <a:uFillTx/>
                <a:latin typeface="Arial"/>
                <a:ea typeface="+mn-ea"/>
                <a:cs typeface="Arial"/>
              </a:rPr>
              <a:t> </a:t>
            </a: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0"/>
              </a:rPr>
              <a:t>Honors</a:t>
            </a:r>
            <a:r>
              <a:rPr kumimoji="0" sz="2000" b="1" i="0" u="heavy" strike="noStrike" kern="1200" cap="none" spc="-30" normalizeH="0" baseline="0" noProof="0" dirty="0">
                <a:ln>
                  <a:noFill/>
                </a:ln>
                <a:solidFill>
                  <a:srgbClr val="0000FF"/>
                </a:solidFill>
                <a:effectLst/>
                <a:uLnTx/>
                <a:uFill>
                  <a:solidFill>
                    <a:srgbClr val="0000FF"/>
                  </a:solidFill>
                </a:uFill>
                <a:latin typeface="Arial"/>
                <a:ea typeface="+mn-ea"/>
                <a:cs typeface="Arial"/>
                <a:hlinkClick r:id="rId10"/>
              </a:rPr>
              <a:t> </a:t>
            </a: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0"/>
              </a:rPr>
              <a:t>College</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305"/>
              </a:spcBef>
              <a:spcAft>
                <a:spcPts val="0"/>
              </a:spcAft>
              <a:buClrTx/>
              <a:buSzTx/>
              <a:buFontTx/>
              <a:buNone/>
              <a:tabLst/>
              <a:defRPr/>
            </a:pP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1"/>
              </a:rPr>
              <a:t>MAP Major </a:t>
            </a:r>
            <a:r>
              <a:rPr kumimoji="0" sz="2000" b="1" i="0" u="heavy"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11"/>
              </a:rPr>
              <a:t>Advisement </a:t>
            </a:r>
            <a:r>
              <a:rPr kumimoji="0" sz="2000" b="1" i="0" u="heavy"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1"/>
              </a:rPr>
              <a:t>Program</a:t>
            </a:r>
            <a:r>
              <a:rPr kumimoji="0" sz="2000" b="1" i="0" u="none" strike="noStrike" kern="1200" cap="none" spc="-50" normalizeH="0" baseline="0" noProof="0" dirty="0">
                <a:ln>
                  <a:noFill/>
                </a:ln>
                <a:solidFill>
                  <a:srgbClr val="0000FF"/>
                </a:solidFill>
                <a:effectLst/>
                <a:uLnTx/>
                <a:uFillTx/>
                <a:latin typeface="Arial"/>
                <a:ea typeface="+mn-ea"/>
                <a:cs typeface="Arial"/>
                <a:hlinkClick r:id="rId11"/>
              </a:rPr>
              <a:t> </a:t>
            </a:r>
            <a:r>
              <a:rPr kumimoji="0" sz="1200" b="0" i="1" u="none" strike="noStrike" kern="1200" cap="none" spc="-5" normalizeH="0" baseline="0" noProof="0" dirty="0">
                <a:ln>
                  <a:noFill/>
                </a:ln>
                <a:solidFill>
                  <a:prstClr val="black"/>
                </a:solidFill>
                <a:effectLst/>
                <a:uLnTx/>
                <a:uFillTx/>
                <a:latin typeface="Arial"/>
                <a:ea typeface="+mn-ea"/>
                <a:cs typeface="Arial"/>
              </a:rPr>
              <a:t>(undecided)</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2430907" y="6360972"/>
            <a:ext cx="4418330"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0" i="0" u="none" strike="noStrike" kern="1200" cap="none" spc="-10" normalizeH="0" baseline="0" noProof="0" dirty="0">
                <a:ln>
                  <a:noFill/>
                </a:ln>
                <a:solidFill>
                  <a:srgbClr val="FFFFFF"/>
                </a:solidFill>
                <a:effectLst/>
                <a:uLnTx/>
                <a:uFillTx/>
                <a:latin typeface="Calibri"/>
                <a:ea typeface="+mn-ea"/>
                <a:cs typeface="Calibri"/>
              </a:rPr>
              <a:t>https://advising.ecu.edu/advising-centers/</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625" y="0"/>
            <a:ext cx="5998210" cy="696595"/>
          </a:xfrm>
          <a:prstGeom prst="rect">
            <a:avLst/>
          </a:prstGeom>
        </p:spPr>
        <p:txBody>
          <a:bodyPr vert="horz" wrap="square" lIns="0" tIns="12700" rIns="0" bIns="0" rtlCol="0">
            <a:spAutoFit/>
          </a:bodyPr>
          <a:lstStyle/>
          <a:p>
            <a:pPr marL="12700">
              <a:lnSpc>
                <a:spcPct val="100000"/>
              </a:lnSpc>
              <a:spcBef>
                <a:spcPts val="100"/>
              </a:spcBef>
            </a:pPr>
            <a:r>
              <a:rPr spc="-20" dirty="0"/>
              <a:t>Colleges/Advising</a:t>
            </a:r>
            <a:r>
              <a:rPr spc="-75" dirty="0"/>
              <a:t> </a:t>
            </a:r>
            <a:r>
              <a:rPr spc="-25" dirty="0"/>
              <a:t>Centers</a:t>
            </a:r>
          </a:p>
        </p:txBody>
      </p:sp>
      <p:sp>
        <p:nvSpPr>
          <p:cNvPr id="3" name="object 3"/>
          <p:cNvSpPr txBox="1"/>
          <p:nvPr/>
        </p:nvSpPr>
        <p:spPr>
          <a:xfrm>
            <a:off x="898652" y="688808"/>
            <a:ext cx="7259955" cy="6042660"/>
          </a:xfrm>
          <a:prstGeom prst="rect">
            <a:avLst/>
          </a:prstGeom>
        </p:spPr>
        <p:txBody>
          <a:bodyPr vert="horz" wrap="square" lIns="0" tIns="80645" rIns="0" bIns="0" rtlCol="0">
            <a:spAutoFit/>
          </a:bodyPr>
          <a:lstStyle/>
          <a:p>
            <a:pPr marL="1905" marR="0" lvl="0" indent="0" algn="ctr" defTabSz="914400" rtl="0" eaLnBrk="1" fontAlgn="auto" latinLnBrk="0" hangingPunct="1">
              <a:lnSpc>
                <a:spcPct val="100000"/>
              </a:lnSpc>
              <a:spcBef>
                <a:spcPts val="635"/>
              </a:spcBef>
              <a:spcAft>
                <a:spcPts val="0"/>
              </a:spcAft>
              <a:buClrTx/>
              <a:buSzTx/>
              <a:buFontTx/>
              <a:buNone/>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Advising </a:t>
            </a:r>
            <a:r>
              <a:rPr kumimoji="0" sz="2200" b="0" i="0" u="none" strike="noStrike" kern="1200" cap="none" spc="-10" normalizeH="0" baseline="0" noProof="0" dirty="0">
                <a:ln>
                  <a:noFill/>
                </a:ln>
                <a:solidFill>
                  <a:prstClr val="black"/>
                </a:solidFill>
                <a:effectLst/>
                <a:uLnTx/>
                <a:uFillTx/>
                <a:latin typeface="Calibri"/>
                <a:ea typeface="+mn-ea"/>
                <a:cs typeface="Calibri"/>
              </a:rPr>
              <a:t>(General)</a:t>
            </a:r>
            <a:r>
              <a:rPr kumimoji="0" sz="2200" b="0" i="0" u="none" strike="noStrike" kern="1200" cap="none" spc="0" normalizeH="0" baseline="0" noProof="0" dirty="0">
                <a:ln>
                  <a:noFill/>
                </a:ln>
                <a:solidFill>
                  <a:prstClr val="black"/>
                </a:solidFill>
                <a:effectLst/>
                <a:uLnTx/>
                <a:uFillTx/>
                <a:latin typeface="Calibri"/>
                <a:ea typeface="+mn-ea"/>
                <a:cs typeface="Calibri"/>
              </a:rPr>
              <a:t>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2"/>
              </a:rPr>
              <a:t>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12065" marR="5080" lvl="0" indent="0" algn="ctr" defTabSz="914400" rtl="0" eaLnBrk="1" fontAlgn="auto" latinLnBrk="0" hangingPunct="1">
              <a:lnSpc>
                <a:spcPct val="110000"/>
              </a:lnSpc>
              <a:spcBef>
                <a:spcPts val="265"/>
              </a:spcBef>
              <a:spcAft>
                <a:spcPts val="0"/>
              </a:spcAft>
              <a:buClrTx/>
              <a:buSzTx/>
              <a:buFontTx/>
              <a:buNone/>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Allied </a:t>
            </a:r>
            <a:r>
              <a:rPr kumimoji="0" sz="2200" b="0" i="0" u="none" strike="noStrike" kern="1200" cap="none" spc="-10" normalizeH="0" baseline="0" noProof="0" dirty="0">
                <a:ln>
                  <a:noFill/>
                </a:ln>
                <a:solidFill>
                  <a:prstClr val="black"/>
                </a:solidFill>
                <a:effectLst/>
                <a:uLnTx/>
                <a:uFillTx/>
                <a:latin typeface="Calibri"/>
                <a:ea typeface="+mn-ea"/>
                <a:cs typeface="Calibri"/>
              </a:rPr>
              <a:t>Health Sciences/Pre-Professional </a:t>
            </a:r>
            <a:r>
              <a:rPr kumimoji="0" sz="2200" b="0" i="0" u="none" strike="noStrike" kern="1200" cap="none" spc="-5" normalizeH="0" baseline="0" noProof="0" dirty="0">
                <a:ln>
                  <a:noFill/>
                </a:ln>
                <a:solidFill>
                  <a:prstClr val="black"/>
                </a:solidFill>
                <a:effectLst/>
                <a:uLnTx/>
                <a:uFillTx/>
                <a:latin typeface="Calibri"/>
                <a:ea typeface="+mn-ea"/>
                <a:cs typeface="Calibri"/>
              </a:rPr>
              <a:t>Advising </a:t>
            </a:r>
            <a:r>
              <a:rPr kumimoji="0" sz="2200" b="0" i="0" u="heavy" strike="noStrike" kern="1200" cap="none" spc="-20" normalizeH="0" baseline="0" noProof="0" dirty="0">
                <a:ln>
                  <a:noFill/>
                </a:ln>
                <a:solidFill>
                  <a:srgbClr val="0000FF"/>
                </a:solidFill>
                <a:effectLst/>
                <a:uLnTx/>
                <a:uFill>
                  <a:solidFill>
                    <a:srgbClr val="0000FF"/>
                  </a:solidFill>
                </a:uFill>
                <a:latin typeface="Calibri"/>
                <a:ea typeface="+mn-ea"/>
                <a:cs typeface="Calibri"/>
                <a:hlinkClick r:id="rId3"/>
              </a:rPr>
              <a:t>PPAC@ecu.edu </a:t>
            </a:r>
            <a:r>
              <a:rPr kumimoji="0" sz="2200" b="0" i="0" u="none" strike="noStrike" kern="1200" cap="none" spc="-20" normalizeH="0" baseline="0" noProof="0" dirty="0">
                <a:ln>
                  <a:noFill/>
                </a:ln>
                <a:solidFill>
                  <a:srgbClr val="0000FF"/>
                </a:solidFill>
                <a:effectLst/>
                <a:uLnTx/>
                <a:uFillTx/>
                <a:latin typeface="Calibri"/>
                <a:ea typeface="+mn-ea"/>
                <a:cs typeface="Calibri"/>
              </a:rPr>
              <a:t> </a:t>
            </a:r>
            <a:r>
              <a:rPr kumimoji="0" sz="2200" b="0" i="0" u="none" strike="noStrike" kern="1200" cap="none" spc="-5" normalizeH="0" baseline="0" noProof="0" dirty="0">
                <a:ln>
                  <a:noFill/>
                </a:ln>
                <a:solidFill>
                  <a:prstClr val="black"/>
                </a:solidFill>
                <a:effectLst/>
                <a:uLnTx/>
                <a:uFillTx/>
                <a:latin typeface="Calibri"/>
                <a:ea typeface="+mn-ea"/>
                <a:cs typeface="Calibri"/>
              </a:rPr>
              <a:t>Arts &amp; Sciences </a:t>
            </a:r>
            <a:r>
              <a:rPr kumimoji="0" sz="1600" b="0" i="1" u="none" strike="noStrike" kern="1200" cap="none" spc="-10" normalizeH="0" baseline="0" noProof="0" dirty="0">
                <a:ln>
                  <a:noFill/>
                </a:ln>
                <a:solidFill>
                  <a:prstClr val="black"/>
                </a:solidFill>
                <a:effectLst/>
                <a:uLnTx/>
                <a:uFillTx/>
                <a:latin typeface="Calibri"/>
                <a:ea typeface="+mn-ea"/>
                <a:cs typeface="Calibri"/>
              </a:rPr>
              <a:t>(social sciences, humanities, natural sciences, math)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THCASadvising@ecu.edu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1257935" marR="1249680" lvl="0" indent="635" algn="ctr" defTabSz="914400" rtl="0" eaLnBrk="1" fontAlgn="auto" latinLnBrk="0" hangingPunct="1">
              <a:lnSpc>
                <a:spcPct val="120000"/>
              </a:lnSpc>
              <a:spcBef>
                <a:spcPts val="0"/>
              </a:spcBef>
              <a:spcAft>
                <a:spcPts val="0"/>
              </a:spcAft>
              <a:buClrTx/>
              <a:buSzTx/>
              <a:buFontTx/>
              <a:buNone/>
              <a:tabLst>
                <a:tab pos="2362200" algn="l"/>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Business	</a:t>
            </a:r>
            <a:r>
              <a:rPr kumimoji="0" sz="2200" b="0" i="0" u="heavy"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5"/>
              </a:rPr>
              <a:t>COBadvising@ecu.edu </a:t>
            </a:r>
            <a:r>
              <a:rPr kumimoji="0" sz="2200" b="0" i="0" u="none" strike="noStrike" kern="1200" cap="none" spc="-10" normalizeH="0" baseline="0" noProof="0" dirty="0">
                <a:ln>
                  <a:noFill/>
                </a:ln>
                <a:solidFill>
                  <a:srgbClr val="0000FF"/>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Communication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6"/>
              </a:rPr>
              <a:t>COMMadvising@ecu.edu </a:t>
            </a:r>
            <a:r>
              <a:rPr kumimoji="0" sz="2200" b="0" i="0" u="none" strike="noStrike" kern="1200" cap="none" spc="-5" normalizeH="0" baseline="0" noProof="0" dirty="0">
                <a:ln>
                  <a:noFill/>
                </a:ln>
                <a:solidFill>
                  <a:srgbClr val="0000FF"/>
                </a:solidFill>
                <a:effectLst/>
                <a:uLnTx/>
                <a:uFillTx/>
                <a:latin typeface="Calibri"/>
                <a:ea typeface="+mn-ea"/>
                <a:cs typeface="Calibri"/>
              </a:rPr>
              <a:t> </a:t>
            </a:r>
            <a:r>
              <a:rPr kumimoji="0" sz="2200" b="0" i="0" u="none" strike="noStrike" kern="1200" cap="none" spc="-15" normalizeH="0" baseline="0" noProof="0" dirty="0">
                <a:ln>
                  <a:noFill/>
                </a:ln>
                <a:solidFill>
                  <a:prstClr val="black"/>
                </a:solidFill>
                <a:effectLst/>
                <a:uLnTx/>
                <a:uFillTx/>
                <a:latin typeface="Calibri"/>
                <a:ea typeface="+mn-ea"/>
                <a:cs typeface="Calibri"/>
              </a:rPr>
              <a:t>Education</a:t>
            </a:r>
            <a:r>
              <a:rPr kumimoji="0" sz="2200" b="0" i="0" u="none" strike="noStrike" kern="1200" cap="none" spc="5" normalizeH="0" baseline="0" noProof="0" dirty="0">
                <a:ln>
                  <a:noFill/>
                </a:ln>
                <a:solidFill>
                  <a:prstClr val="black"/>
                </a:solidFill>
                <a:effectLst/>
                <a:uLnTx/>
                <a:uFillTx/>
                <a:latin typeface="Calibri"/>
                <a:ea typeface="+mn-ea"/>
                <a:cs typeface="Calibri"/>
              </a:rPr>
              <a:t> </a:t>
            </a:r>
            <a:r>
              <a:rPr kumimoji="0" sz="2200" b="0" i="0" u="heavy"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7"/>
              </a:rPr>
              <a:t>COEadvising@ecu.edu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892175" marR="880744" lvl="0" indent="0" algn="ctr" defTabSz="914400" rtl="0" eaLnBrk="1" fontAlgn="auto" latinLnBrk="0" hangingPunct="1">
              <a:lnSpc>
                <a:spcPct val="120000"/>
              </a:lnSpc>
              <a:spcBef>
                <a:spcPts val="5"/>
              </a:spcBef>
              <a:spcAft>
                <a:spcPts val="0"/>
              </a:spcAft>
              <a:buClrTx/>
              <a:buSzTx/>
              <a:buFontTx/>
              <a:buNone/>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Engineering &amp; </a:t>
            </a:r>
            <a:r>
              <a:rPr kumimoji="0" sz="2200" b="0" i="0" u="none" strike="noStrike" kern="1200" cap="none" spc="-25" normalizeH="0" baseline="0" noProof="0" dirty="0">
                <a:ln>
                  <a:noFill/>
                </a:ln>
                <a:solidFill>
                  <a:prstClr val="black"/>
                </a:solidFill>
                <a:effectLst/>
                <a:uLnTx/>
                <a:uFillTx/>
                <a:latin typeface="Calibri"/>
                <a:ea typeface="+mn-ea"/>
                <a:cs typeface="Calibri"/>
              </a:rPr>
              <a:t>Technology </a:t>
            </a:r>
            <a:r>
              <a:rPr kumimoji="0" sz="2200" b="0" i="0" u="heavy" strike="noStrike" kern="1200" cap="none" spc="-15" normalizeH="0" baseline="0" noProof="0" dirty="0">
                <a:ln>
                  <a:noFill/>
                </a:ln>
                <a:solidFill>
                  <a:srgbClr val="0000FF"/>
                </a:solidFill>
                <a:effectLst/>
                <a:uLnTx/>
                <a:uFill>
                  <a:solidFill>
                    <a:srgbClr val="0000FF"/>
                  </a:solidFill>
                </a:uFill>
                <a:latin typeface="Calibri"/>
                <a:ea typeface="+mn-ea"/>
                <a:cs typeface="Calibri"/>
                <a:hlinkClick r:id="rId8"/>
              </a:rPr>
              <a:t>CETadvising@ecu.edu </a:t>
            </a:r>
            <a:r>
              <a:rPr kumimoji="0" sz="2200" b="0" i="0" u="none" strike="noStrike" kern="1200" cap="none" spc="-15" normalizeH="0" baseline="0" noProof="0" dirty="0">
                <a:ln>
                  <a:noFill/>
                </a:ln>
                <a:solidFill>
                  <a:srgbClr val="0000FF"/>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Fine </a:t>
            </a:r>
            <a:r>
              <a:rPr kumimoji="0" sz="2200" b="0" i="0" u="none" strike="noStrike" kern="1200" cap="none" spc="-5" normalizeH="0" baseline="0" noProof="0" dirty="0">
                <a:ln>
                  <a:noFill/>
                </a:ln>
                <a:solidFill>
                  <a:prstClr val="black"/>
                </a:solidFill>
                <a:effectLst/>
                <a:uLnTx/>
                <a:uFillTx/>
                <a:latin typeface="Calibri"/>
                <a:ea typeface="+mn-ea"/>
                <a:cs typeface="Calibri"/>
              </a:rPr>
              <a:t>Arts </a:t>
            </a:r>
            <a:r>
              <a:rPr kumimoji="0" sz="1600" b="0" i="1" u="none" strike="noStrike" kern="1200" cap="none" spc="-20" normalizeH="0" baseline="0" noProof="0" dirty="0">
                <a:ln>
                  <a:noFill/>
                </a:ln>
                <a:solidFill>
                  <a:prstClr val="black"/>
                </a:solidFill>
                <a:effectLst/>
                <a:uLnTx/>
                <a:uFillTx/>
                <a:latin typeface="Calibri"/>
                <a:ea typeface="+mn-ea"/>
                <a:cs typeface="Calibri"/>
              </a:rPr>
              <a:t>(Theater, </a:t>
            </a:r>
            <a:r>
              <a:rPr kumimoji="0" sz="1600" b="0" i="1" u="none" strike="noStrike" kern="1200" cap="none" spc="-10" normalizeH="0" baseline="0" noProof="0" dirty="0">
                <a:ln>
                  <a:noFill/>
                </a:ln>
                <a:solidFill>
                  <a:prstClr val="black"/>
                </a:solidFill>
                <a:effectLst/>
                <a:uLnTx/>
                <a:uFillTx/>
                <a:latin typeface="Calibri"/>
                <a:ea typeface="+mn-ea"/>
                <a:cs typeface="Calibri"/>
              </a:rPr>
              <a:t>Dance) </a:t>
            </a:r>
            <a:r>
              <a:rPr kumimoji="0" sz="2200" b="0" i="0" u="heavy"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9"/>
              </a:rPr>
              <a:t>SOTDadvising@ecu.edu </a:t>
            </a:r>
            <a:r>
              <a:rPr kumimoji="0" sz="2200" b="0" i="0" u="none" strike="noStrike" kern="1200" cap="none" spc="-10" normalizeH="0" baseline="0" noProof="0" dirty="0">
                <a:ln>
                  <a:noFill/>
                </a:ln>
                <a:solidFill>
                  <a:srgbClr val="0000FF"/>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Fine </a:t>
            </a:r>
            <a:r>
              <a:rPr kumimoji="0" sz="2200" b="0" i="0" u="none" strike="noStrike" kern="1200" cap="none" spc="-5" normalizeH="0" baseline="0" noProof="0" dirty="0">
                <a:ln>
                  <a:noFill/>
                </a:ln>
                <a:solidFill>
                  <a:prstClr val="black"/>
                </a:solidFill>
                <a:effectLst/>
                <a:uLnTx/>
                <a:uFillTx/>
                <a:latin typeface="Calibri"/>
                <a:ea typeface="+mn-ea"/>
                <a:cs typeface="Calibri"/>
              </a:rPr>
              <a:t>Arts </a:t>
            </a:r>
            <a:r>
              <a:rPr kumimoji="0" sz="1600" b="0" i="1" u="none" strike="noStrike" kern="1200" cap="none" spc="-5" normalizeH="0" baseline="0" noProof="0" dirty="0">
                <a:ln>
                  <a:noFill/>
                </a:ln>
                <a:solidFill>
                  <a:prstClr val="black"/>
                </a:solidFill>
                <a:effectLst/>
                <a:uLnTx/>
                <a:uFillTx/>
                <a:latin typeface="Calibri"/>
                <a:ea typeface="+mn-ea"/>
                <a:cs typeface="Calibri"/>
              </a:rPr>
              <a:t>(Art)</a:t>
            </a:r>
            <a:r>
              <a:rPr kumimoji="0" sz="1600" b="0" i="1" u="none" strike="noStrike" kern="1200" cap="none" spc="35" normalizeH="0" baseline="0" noProof="0" dirty="0">
                <a:ln>
                  <a:noFill/>
                </a:ln>
                <a:solidFill>
                  <a:prstClr val="black"/>
                </a:solidFill>
                <a:effectLst/>
                <a:uLnTx/>
                <a:uFillTx/>
                <a:latin typeface="Calibri"/>
                <a:ea typeface="+mn-ea"/>
                <a:cs typeface="Calibri"/>
              </a:rPr>
              <a:t>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0"/>
              </a:rPr>
              <a:t>ArtAdvising@ecu.edu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1270" marR="0" lvl="0" indent="0" algn="ctr" defTabSz="914400" rtl="0" eaLnBrk="1" fontAlgn="auto" latinLnBrk="0" hangingPunct="1">
              <a:lnSpc>
                <a:spcPct val="100000"/>
              </a:lnSpc>
              <a:spcBef>
                <a:spcPts val="530"/>
              </a:spcBef>
              <a:spcAft>
                <a:spcPts val="0"/>
              </a:spcAft>
              <a:buClrTx/>
              <a:buSzTx/>
              <a:buFontTx/>
              <a:buNone/>
              <a:tabLst/>
              <a:defRPr/>
            </a:pPr>
            <a:r>
              <a:rPr kumimoji="0" sz="2200" b="0" i="0" u="none" strike="noStrike" kern="1200" cap="none" spc="-10" normalizeH="0" baseline="0" noProof="0" dirty="0">
                <a:ln>
                  <a:noFill/>
                </a:ln>
                <a:solidFill>
                  <a:prstClr val="black"/>
                </a:solidFill>
                <a:effectLst/>
                <a:uLnTx/>
                <a:uFillTx/>
                <a:latin typeface="Calibri"/>
                <a:ea typeface="+mn-ea"/>
                <a:cs typeface="Calibri"/>
              </a:rPr>
              <a:t>Fine </a:t>
            </a:r>
            <a:r>
              <a:rPr kumimoji="0" sz="2200" b="0" i="0" u="none" strike="noStrike" kern="1200" cap="none" spc="-5" normalizeH="0" baseline="0" noProof="0" dirty="0">
                <a:ln>
                  <a:noFill/>
                </a:ln>
                <a:solidFill>
                  <a:prstClr val="black"/>
                </a:solidFill>
                <a:effectLst/>
                <a:uLnTx/>
                <a:uFillTx/>
                <a:latin typeface="Calibri"/>
                <a:ea typeface="+mn-ea"/>
                <a:cs typeface="Calibri"/>
              </a:rPr>
              <a:t>Arts </a:t>
            </a:r>
            <a:r>
              <a:rPr kumimoji="0" sz="1600" b="0" i="1" u="none" strike="noStrike" kern="1200" cap="none" spc="-10" normalizeH="0" baseline="0" noProof="0" dirty="0">
                <a:ln>
                  <a:noFill/>
                </a:ln>
                <a:solidFill>
                  <a:prstClr val="black"/>
                </a:solidFill>
                <a:effectLst/>
                <a:uLnTx/>
                <a:uFillTx/>
                <a:latin typeface="Calibri"/>
                <a:ea typeface="+mn-ea"/>
                <a:cs typeface="Calibri"/>
              </a:rPr>
              <a:t>(Music)</a:t>
            </a:r>
            <a:r>
              <a:rPr kumimoji="0" sz="1600" b="0" i="1" u="none" strike="noStrike" kern="1200" cap="none" spc="40" normalizeH="0" baseline="0" noProof="0" dirty="0">
                <a:ln>
                  <a:noFill/>
                </a:ln>
                <a:solidFill>
                  <a:prstClr val="black"/>
                </a:solidFill>
                <a:effectLst/>
                <a:uLnTx/>
                <a:uFillTx/>
                <a:latin typeface="Calibri"/>
                <a:ea typeface="+mn-ea"/>
                <a:cs typeface="Calibri"/>
              </a:rPr>
              <a:t>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1"/>
              </a:rPr>
              <a:t>SOMadvising@ecu.edu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576580" marR="564515" lvl="0" indent="0" algn="ctr" defTabSz="914400" rtl="0" eaLnBrk="1" fontAlgn="auto" latinLnBrk="0" hangingPunct="1">
              <a:lnSpc>
                <a:spcPct val="120000"/>
              </a:lnSpc>
              <a:spcBef>
                <a:spcPts val="0"/>
              </a:spcBef>
              <a:spcAft>
                <a:spcPts val="0"/>
              </a:spcAft>
              <a:buClrTx/>
              <a:buSzTx/>
              <a:buFontTx/>
              <a:buNone/>
              <a:tabLst>
                <a:tab pos="4119879" algn="l"/>
              </a:tabLst>
              <a:defRPr/>
            </a:pPr>
            <a:r>
              <a:rPr kumimoji="0" sz="2200" b="0" i="0" u="none" strike="noStrike" kern="1200" cap="none" spc="-10" normalizeH="0" baseline="0" noProof="0" dirty="0">
                <a:ln>
                  <a:noFill/>
                </a:ln>
                <a:solidFill>
                  <a:prstClr val="black"/>
                </a:solidFill>
                <a:effectLst/>
                <a:uLnTx/>
                <a:uFillTx/>
                <a:latin typeface="Calibri"/>
                <a:ea typeface="+mn-ea"/>
                <a:cs typeface="Calibri"/>
              </a:rPr>
              <a:t>Healt</a:t>
            </a:r>
            <a:r>
              <a:rPr kumimoji="0" sz="2200" b="0" i="0" u="none" strike="noStrike" kern="1200" cap="none" spc="-5" normalizeH="0" baseline="0" noProof="0" dirty="0">
                <a:ln>
                  <a:noFill/>
                </a:ln>
                <a:solidFill>
                  <a:prstClr val="black"/>
                </a:solidFill>
                <a:effectLst/>
                <a:uLnTx/>
                <a:uFillTx/>
                <a:latin typeface="Calibri"/>
                <a:ea typeface="+mn-ea"/>
                <a:cs typeface="Calibri"/>
              </a:rPr>
              <a:t>h &amp;</a:t>
            </a:r>
            <a:r>
              <a:rPr kumimoji="0" sz="2200" b="0" i="0" u="none" strike="noStrike" kern="1200" cap="none" spc="5" normalizeH="0" baseline="0" noProof="0" dirty="0">
                <a:ln>
                  <a:noFill/>
                </a:ln>
                <a:solidFill>
                  <a:prstClr val="black"/>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Huma</a:t>
            </a:r>
            <a:r>
              <a:rPr kumimoji="0" sz="2200" b="0" i="0" u="none" strike="noStrike" kern="1200" cap="none" spc="-5" normalizeH="0" baseline="0" noProof="0" dirty="0">
                <a:ln>
                  <a:noFill/>
                </a:ln>
                <a:solidFill>
                  <a:prstClr val="black"/>
                </a:solidFill>
                <a:effectLst/>
                <a:uLnTx/>
                <a:uFillTx/>
                <a:latin typeface="Calibri"/>
                <a:ea typeface="+mn-ea"/>
                <a:cs typeface="Calibri"/>
              </a:rPr>
              <a:t>n</a:t>
            </a:r>
            <a:r>
              <a:rPr kumimoji="0" sz="2200" b="0" i="0" u="none" strike="noStrike" kern="1200" cap="none" spc="0" normalizeH="0" baseline="0" noProof="0" dirty="0">
                <a:ln>
                  <a:noFill/>
                </a:ln>
                <a:solidFill>
                  <a:prstClr val="black"/>
                </a:solidFill>
                <a:effectLst/>
                <a:uLnTx/>
                <a:uFillTx/>
                <a:latin typeface="Calibri"/>
                <a:ea typeface="+mn-ea"/>
                <a:cs typeface="Calibri"/>
              </a:rPr>
              <a:t> </a:t>
            </a:r>
            <a:r>
              <a:rPr kumimoji="0" sz="2200" b="0" i="0" u="none" strike="noStrike" kern="1200" cap="none" spc="-50" normalizeH="0" baseline="0" noProof="0" dirty="0">
                <a:ln>
                  <a:noFill/>
                </a:ln>
                <a:solidFill>
                  <a:prstClr val="black"/>
                </a:solidFill>
                <a:effectLst/>
                <a:uLnTx/>
                <a:uFillTx/>
                <a:latin typeface="Calibri"/>
                <a:ea typeface="+mn-ea"/>
                <a:cs typeface="Calibri"/>
              </a:rPr>
              <a:t>P</a:t>
            </a:r>
            <a:r>
              <a:rPr kumimoji="0" sz="2200" b="0" i="0" u="none" strike="noStrike" kern="1200" cap="none" spc="-5" normalizeH="0" baseline="0" noProof="0" dirty="0">
                <a:ln>
                  <a:noFill/>
                </a:ln>
                <a:solidFill>
                  <a:prstClr val="black"/>
                </a:solidFill>
                <a:effectLst/>
                <a:uLnTx/>
                <a:uFillTx/>
                <a:latin typeface="Calibri"/>
                <a:ea typeface="+mn-ea"/>
                <a:cs typeface="Calibri"/>
              </a:rPr>
              <a:t>er</a:t>
            </a:r>
            <a:r>
              <a:rPr kumimoji="0" sz="2200" b="0" i="0" u="none" strike="noStrike" kern="1200" cap="none" spc="-55" normalizeH="0" baseline="0" noProof="0" dirty="0">
                <a:ln>
                  <a:noFill/>
                </a:ln>
                <a:solidFill>
                  <a:prstClr val="black"/>
                </a:solidFill>
                <a:effectLst/>
                <a:uLnTx/>
                <a:uFillTx/>
                <a:latin typeface="Calibri"/>
                <a:ea typeface="+mn-ea"/>
                <a:cs typeface="Calibri"/>
              </a:rPr>
              <a:t>f</a:t>
            </a:r>
            <a:r>
              <a:rPr kumimoji="0" sz="2200" b="0" i="0" u="none" strike="noStrike" kern="1200" cap="none" spc="-5" normalizeH="0" baseline="0" noProof="0" dirty="0">
                <a:ln>
                  <a:noFill/>
                </a:ln>
                <a:solidFill>
                  <a:prstClr val="black"/>
                </a:solidFill>
                <a:effectLst/>
                <a:uLnTx/>
                <a:uFillTx/>
                <a:latin typeface="Calibri"/>
                <a:ea typeface="+mn-ea"/>
                <a:cs typeface="Calibri"/>
              </a:rPr>
              <a:t>ormance</a:t>
            </a:r>
            <a:r>
              <a:rPr kumimoji="0" sz="2200" b="0" i="0" u="none" strike="noStrike" kern="1200" cap="none" spc="0" normalizeH="0" baseline="0" noProof="0" dirty="0">
                <a:ln>
                  <a:noFill/>
                </a:ln>
                <a:solidFill>
                  <a:prstClr val="black"/>
                </a:solidFill>
                <a:effectLst/>
                <a:uLnTx/>
                <a:uFillTx/>
                <a:latin typeface="Calibri"/>
                <a:ea typeface="+mn-ea"/>
                <a:cs typeface="Calibri"/>
              </a:rPr>
              <a:t>	</a:t>
            </a:r>
            <a:r>
              <a:rPr kumimoji="0" sz="2200" b="0" i="0" u="heavy"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12"/>
              </a:rPr>
              <a:t>HH</a:t>
            </a:r>
            <a:r>
              <a:rPr kumimoji="0" sz="2200" b="0" i="0" u="heavy" strike="noStrike" kern="1200" cap="none" spc="-45" normalizeH="0" baseline="0" noProof="0" dirty="0">
                <a:ln>
                  <a:noFill/>
                </a:ln>
                <a:solidFill>
                  <a:srgbClr val="0000FF"/>
                </a:solidFill>
                <a:effectLst/>
                <a:uLnTx/>
                <a:uFill>
                  <a:solidFill>
                    <a:srgbClr val="0000FF"/>
                  </a:solidFill>
                </a:uFill>
                <a:latin typeface="Calibri"/>
                <a:ea typeface="+mn-ea"/>
                <a:cs typeface="Calibri"/>
                <a:hlinkClick r:id="rId12"/>
              </a:rPr>
              <a:t>P</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2"/>
              </a:rPr>
              <a:t>a</a:t>
            </a:r>
            <a:r>
              <a:rPr kumimoji="0" sz="2200" b="0" i="0" u="heavy" strike="noStrike" kern="1200" cap="none" spc="0" normalizeH="0" baseline="0" noProof="0" dirty="0">
                <a:ln>
                  <a:noFill/>
                </a:ln>
                <a:solidFill>
                  <a:srgbClr val="0000FF"/>
                </a:solidFill>
                <a:effectLst/>
                <a:uLnTx/>
                <a:uFill>
                  <a:solidFill>
                    <a:srgbClr val="0000FF"/>
                  </a:solidFill>
                </a:uFill>
                <a:latin typeface="Calibri"/>
                <a:ea typeface="+mn-ea"/>
                <a:cs typeface="Calibri"/>
                <a:hlinkClick r:id="rId12"/>
              </a:rPr>
              <a:t>d</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2"/>
              </a:rPr>
              <a:t>vi</a:t>
            </a:r>
            <a:r>
              <a:rPr kumimoji="0" sz="2200" b="0" i="0" u="heavy" strike="noStrike" kern="1200" cap="none" spc="0" normalizeH="0" baseline="0" noProof="0" dirty="0">
                <a:ln>
                  <a:noFill/>
                </a:ln>
                <a:solidFill>
                  <a:srgbClr val="0000FF"/>
                </a:solidFill>
                <a:effectLst/>
                <a:uLnTx/>
                <a:uFill>
                  <a:solidFill>
                    <a:srgbClr val="0000FF"/>
                  </a:solidFill>
                </a:uFill>
                <a:latin typeface="Calibri"/>
                <a:ea typeface="+mn-ea"/>
                <a:cs typeface="Calibri"/>
                <a:hlinkClick r:id="rId12"/>
              </a:rPr>
              <a:t>s</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2"/>
              </a:rPr>
              <a:t>ing</a:t>
            </a:r>
            <a:r>
              <a:rPr kumimoji="0" sz="2200" b="0" i="0" u="heavy" strike="noStrike" kern="1200" cap="none" spc="0" normalizeH="0" baseline="0" noProof="0" dirty="0">
                <a:ln>
                  <a:noFill/>
                </a:ln>
                <a:solidFill>
                  <a:srgbClr val="0000FF"/>
                </a:solidFill>
                <a:effectLst/>
                <a:uLnTx/>
                <a:uFill>
                  <a:solidFill>
                    <a:srgbClr val="0000FF"/>
                  </a:solidFill>
                </a:uFill>
                <a:latin typeface="Calibri"/>
                <a:ea typeface="+mn-ea"/>
                <a:cs typeface="Calibri"/>
                <a:hlinkClick r:id="rId12"/>
              </a:rPr>
              <a:t>@</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2"/>
              </a:rPr>
              <a:t>ecu.edu </a:t>
            </a:r>
            <a:r>
              <a:rPr kumimoji="0" sz="2200" b="0" i="0" u="none" strike="noStrike" kern="1200" cap="none" spc="-5" normalizeH="0" baseline="0" noProof="0" dirty="0">
                <a:ln>
                  <a:noFill/>
                </a:ln>
                <a:solidFill>
                  <a:srgbClr val="0000FF"/>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Nursing </a:t>
            </a:r>
            <a:r>
              <a:rPr kumimoji="0" sz="2200" b="0" i="0" u="heavy"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13"/>
              </a:rPr>
              <a:t>CONadvising@ecu.edu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6350" marR="0" lvl="0" indent="0" algn="ctr" defTabSz="914400" rtl="0" eaLnBrk="1" fontAlgn="auto" latinLnBrk="0" hangingPunct="1">
              <a:lnSpc>
                <a:spcPct val="100000"/>
              </a:lnSpc>
              <a:spcBef>
                <a:spcPts val="530"/>
              </a:spcBef>
              <a:spcAft>
                <a:spcPts val="0"/>
              </a:spcAft>
              <a:buClrTx/>
              <a:buSzTx/>
              <a:buFontTx/>
              <a:buNone/>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Major Advisement </a:t>
            </a:r>
            <a:r>
              <a:rPr kumimoji="0" sz="2200" b="0" i="0" u="none" strike="noStrike" kern="1200" cap="none" spc="-10" normalizeH="0" baseline="0" noProof="0" dirty="0">
                <a:ln>
                  <a:noFill/>
                </a:ln>
                <a:solidFill>
                  <a:prstClr val="black"/>
                </a:solidFill>
                <a:effectLst/>
                <a:uLnTx/>
                <a:uFillTx/>
                <a:latin typeface="Calibri"/>
                <a:ea typeface="+mn-ea"/>
                <a:cs typeface="Calibri"/>
              </a:rPr>
              <a:t>(Undecided)</a:t>
            </a:r>
            <a:r>
              <a:rPr kumimoji="0" sz="2200" b="0" i="0" u="none" strike="noStrike" kern="1200" cap="none" spc="25" normalizeH="0" baseline="0" noProof="0" dirty="0">
                <a:ln>
                  <a:noFill/>
                </a:ln>
                <a:solidFill>
                  <a:prstClr val="black"/>
                </a:solidFill>
                <a:effectLst/>
                <a:uLnTx/>
                <a:uFillTx/>
                <a:latin typeface="Calibri"/>
                <a:ea typeface="+mn-ea"/>
                <a:cs typeface="Calibri"/>
              </a:rPr>
              <a:t>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14"/>
              </a:rPr>
              <a:t>MAPadvising@ecu.edu</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243840" marR="0" lvl="0" indent="0" algn="ctr" defTabSz="914400" rtl="0" eaLnBrk="1" fontAlgn="auto" latinLnBrk="0" hangingPunct="1">
              <a:lnSpc>
                <a:spcPct val="100000"/>
              </a:lnSpc>
              <a:spcBef>
                <a:spcPts val="1135"/>
              </a:spcBef>
              <a:spcAft>
                <a:spcPts val="0"/>
              </a:spcAft>
              <a:buClrTx/>
              <a:buSzTx/>
              <a:buFontTx/>
              <a:buNone/>
              <a:tabLst/>
              <a:defRPr/>
            </a:pPr>
            <a:r>
              <a:rPr kumimoji="0" sz="2000" b="0" i="0" u="none" strike="noStrike" kern="1200" cap="none" spc="-10" normalizeH="0" baseline="0" noProof="0" dirty="0">
                <a:ln>
                  <a:noFill/>
                </a:ln>
                <a:solidFill>
                  <a:srgbClr val="FFFFFF"/>
                </a:solidFill>
                <a:effectLst/>
                <a:uLnTx/>
                <a:uFillTx/>
                <a:latin typeface="Calibri"/>
                <a:ea typeface="+mn-ea"/>
                <a:cs typeface="Calibri"/>
              </a:rPr>
              <a:t>https://advising.ecu.edu/advising-centers/</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2692" y="108330"/>
            <a:ext cx="3648075" cy="635000"/>
          </a:xfrm>
          <a:prstGeom prst="rect">
            <a:avLst/>
          </a:prstGeom>
        </p:spPr>
        <p:txBody>
          <a:bodyPr vert="horz" wrap="square" lIns="0" tIns="12065" rIns="0" bIns="0" rtlCol="0">
            <a:spAutoFit/>
          </a:bodyPr>
          <a:lstStyle/>
          <a:p>
            <a:pPr marL="12700">
              <a:lnSpc>
                <a:spcPct val="100000"/>
              </a:lnSpc>
              <a:spcBef>
                <a:spcPts val="95"/>
              </a:spcBef>
            </a:pPr>
            <a:r>
              <a:rPr sz="4000" spc="-5" dirty="0"/>
              <a:t>Advising</a:t>
            </a:r>
            <a:r>
              <a:rPr sz="4000" spc="-50" dirty="0"/>
              <a:t> </a:t>
            </a:r>
            <a:r>
              <a:rPr sz="4000" spc="-35" dirty="0"/>
              <a:t>Website</a:t>
            </a:r>
            <a:endParaRPr sz="4000"/>
          </a:p>
        </p:txBody>
      </p:sp>
      <p:sp>
        <p:nvSpPr>
          <p:cNvPr id="3" name="object 3"/>
          <p:cNvSpPr txBox="1"/>
          <p:nvPr/>
        </p:nvSpPr>
        <p:spPr>
          <a:xfrm>
            <a:off x="531672" y="733170"/>
            <a:ext cx="8013065" cy="5033010"/>
          </a:xfrm>
          <a:prstGeom prst="rect">
            <a:avLst/>
          </a:prstGeom>
        </p:spPr>
        <p:txBody>
          <a:bodyPr vert="horz" wrap="square" lIns="0" tIns="13335" rIns="0" bIns="0" rtlCol="0">
            <a:spAutoFit/>
          </a:bodyPr>
          <a:lstStyle/>
          <a:p>
            <a:pPr marL="60325" marR="0" lvl="0" indent="0" algn="ctr" defTabSz="914400" rtl="0" eaLnBrk="1" fontAlgn="auto" latinLnBrk="0" hangingPunct="1">
              <a:lnSpc>
                <a:spcPct val="100000"/>
              </a:lnSpc>
              <a:spcBef>
                <a:spcPts val="105"/>
              </a:spcBef>
              <a:spcAft>
                <a:spcPts val="0"/>
              </a:spcAft>
              <a:buClrTx/>
              <a:buSzTx/>
              <a:buFontTx/>
              <a:buNone/>
              <a:tabLst/>
              <a:defRPr/>
            </a:pPr>
            <a:r>
              <a:rPr kumimoji="0" sz="2000" b="1"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2"/>
              </a:rPr>
              <a:t>https://advising.ecu.edu</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1525"/>
              </a:spcBef>
              <a:spcAft>
                <a:spcPts val="0"/>
              </a:spcAft>
              <a:buClrTx/>
              <a:buSzTx/>
              <a:buFont typeface="Arial"/>
              <a:buChar char="•"/>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Advisor </a:t>
            </a:r>
            <a:r>
              <a:rPr kumimoji="0" sz="1800" b="0" i="0" u="none" strike="noStrike" kern="1200" cap="none" spc="-10" normalizeH="0" baseline="0" noProof="0" dirty="0">
                <a:ln>
                  <a:noFill/>
                </a:ln>
                <a:solidFill>
                  <a:prstClr val="black"/>
                </a:solidFill>
                <a:effectLst/>
                <a:uLnTx/>
                <a:uFillTx/>
                <a:latin typeface="Calibri"/>
                <a:ea typeface="+mn-ea"/>
                <a:cs typeface="Calibri"/>
              </a:rPr>
              <a:t>Contact List </a:t>
            </a:r>
            <a:r>
              <a:rPr kumimoji="0" sz="1800" b="0" i="0" u="none" strike="noStrike" kern="1200" cap="none" spc="-5" normalizeH="0" baseline="0" noProof="0" dirty="0">
                <a:ln>
                  <a:noFill/>
                </a:ln>
                <a:solidFill>
                  <a:prstClr val="black"/>
                </a:solidFill>
                <a:effectLst/>
                <a:uLnTx/>
                <a:uFillTx/>
                <a:latin typeface="Calibri"/>
                <a:ea typeface="+mn-ea"/>
                <a:cs typeface="Calibri"/>
              </a:rPr>
              <a:t>by major </a:t>
            </a:r>
            <a:r>
              <a:rPr kumimoji="0" sz="1800" b="0" i="0" u="none" strike="noStrike" kern="1200" cap="none" spc="-10" normalizeH="0" baseline="0" noProof="0" dirty="0">
                <a:ln>
                  <a:noFill/>
                </a:ln>
                <a:solidFill>
                  <a:prstClr val="black"/>
                </a:solidFill>
                <a:effectLst/>
                <a:uLnTx/>
                <a:uFillTx/>
                <a:latin typeface="Calibri"/>
                <a:ea typeface="+mn-ea"/>
                <a:cs typeface="Calibri"/>
              </a:rPr>
              <a:t>(majors listed </a:t>
            </a:r>
            <a:r>
              <a:rPr kumimoji="0" sz="1800" b="0" i="0" u="none" strike="noStrike" kern="1200" cap="none" spc="-5" normalizeH="0" baseline="0" noProof="0" dirty="0">
                <a:ln>
                  <a:noFill/>
                </a:ln>
                <a:solidFill>
                  <a:prstClr val="black"/>
                </a:solidFill>
                <a:effectLst/>
                <a:uLnTx/>
                <a:uFillTx/>
                <a:latin typeface="Calibri"/>
                <a:ea typeface="+mn-ea"/>
                <a:cs typeface="Calibri"/>
              </a:rPr>
              <a:t>in alphabetical</a:t>
            </a:r>
            <a:r>
              <a:rPr kumimoji="0" sz="1800" b="0" i="0" u="none" strike="noStrike" kern="1200" cap="none" spc="11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order)</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 typeface="Arial"/>
              <a:buChar char="•"/>
              <a:tabLst/>
              <a:defRPr/>
            </a:pPr>
            <a:endParaRPr kumimoji="0" sz="1750" b="0" i="0" u="none" strike="noStrike" kern="1200" cap="none" spc="0" normalizeH="0" baseline="0" noProof="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5"/>
              </a:spcBef>
              <a:spcAft>
                <a:spcPts val="0"/>
              </a:spcAft>
              <a:buClrTx/>
              <a:buSzTx/>
              <a:buFont typeface="Arial"/>
              <a:buChar char="•"/>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Advising </a:t>
            </a:r>
            <a:r>
              <a:rPr kumimoji="0" sz="1800" b="0" i="0" u="none" strike="noStrike" kern="1200" cap="none" spc="-10" normalizeH="0" baseline="0" noProof="0" dirty="0">
                <a:ln>
                  <a:noFill/>
                </a:ln>
                <a:solidFill>
                  <a:prstClr val="black"/>
                </a:solidFill>
                <a:effectLst/>
                <a:uLnTx/>
                <a:uFillTx/>
                <a:latin typeface="Calibri"/>
                <a:ea typeface="+mn-ea"/>
                <a:cs typeface="Calibri"/>
              </a:rPr>
              <a:t>Center</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websites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5"/>
              </a:spcBef>
              <a:spcAft>
                <a:spcPts val="0"/>
              </a:spcAft>
              <a:buClrTx/>
              <a:buSzTx/>
              <a:buFont typeface="Arial"/>
              <a:buChar char="•"/>
              <a:tabLst/>
              <a:defRPr/>
            </a:pPr>
            <a:endParaRPr kumimoji="0" sz="1750" b="0" i="0" u="none" strike="noStrike" kern="1200" cap="none" spc="0" normalizeH="0" baseline="0" noProof="0">
              <a:ln>
                <a:noFill/>
              </a:ln>
              <a:solidFill>
                <a:prstClr val="black"/>
              </a:solidFill>
              <a:effectLst/>
              <a:uLnTx/>
              <a:uFillTx/>
              <a:latin typeface="Calibri"/>
              <a:ea typeface="+mn-ea"/>
              <a:cs typeface="Calibri"/>
            </a:endParaRPr>
          </a:p>
          <a:p>
            <a:pPr marL="527685" marR="0" lvl="1" indent="-457834" algn="l" defTabSz="914400" rtl="0" eaLnBrk="1" fontAlgn="auto" latinLnBrk="0" hangingPunct="1">
              <a:lnSpc>
                <a:spcPct val="100000"/>
              </a:lnSpc>
              <a:spcBef>
                <a:spcPts val="0"/>
              </a:spcBef>
              <a:spcAft>
                <a:spcPts val="0"/>
              </a:spcAft>
              <a:buClrTx/>
              <a:buSzTx/>
              <a:buFont typeface="Arial"/>
              <a:buChar char="•"/>
              <a:tabLst>
                <a:tab pos="527685" algn="l"/>
                <a:tab pos="52832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Major</a:t>
            </a:r>
            <a:r>
              <a:rPr kumimoji="0" sz="1800" b="0" i="0" u="none" strike="noStrike" kern="1200" cap="none" spc="-10" normalizeH="0" baseline="0" noProof="0" dirty="0">
                <a:ln>
                  <a:noFill/>
                </a:ln>
                <a:solidFill>
                  <a:prstClr val="black"/>
                </a:solidFill>
                <a:effectLst/>
                <a:uLnTx/>
                <a:uFillTx/>
                <a:latin typeface="Calibri"/>
                <a:ea typeface="+mn-ea"/>
                <a:cs typeface="Calibri"/>
              </a:rPr>
              <a:t> Information</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2" indent="-287020" algn="l" defTabSz="914400" rtl="0" eaLnBrk="1" fontAlgn="auto" latinLnBrk="0" hangingPunct="1">
              <a:lnSpc>
                <a:spcPct val="100000"/>
              </a:lnSpc>
              <a:spcBef>
                <a:spcPts val="405"/>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How to Choose </a:t>
            </a:r>
            <a:r>
              <a:rPr kumimoji="0" sz="1600" b="0" i="0" u="none" strike="noStrike" kern="1200" cap="none" spc="-5" normalizeH="0" baseline="0" noProof="0" dirty="0">
                <a:ln>
                  <a:noFill/>
                </a:ln>
                <a:solidFill>
                  <a:prstClr val="black"/>
                </a:solidFill>
                <a:effectLst/>
                <a:uLnTx/>
                <a:uFillTx/>
                <a:latin typeface="Calibri"/>
                <a:ea typeface="+mn-ea"/>
                <a:cs typeface="Calibri"/>
              </a:rPr>
              <a:t>a</a:t>
            </a:r>
            <a:r>
              <a:rPr kumimoji="0" sz="1600" b="0" i="0" u="none" strike="noStrike" kern="1200" cap="none" spc="6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major</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756285" marR="0" lvl="2" indent="-287020" algn="l" defTabSz="914400" rtl="0" eaLnBrk="1" fontAlgn="auto" latinLnBrk="0" hangingPunct="1">
              <a:lnSpc>
                <a:spcPct val="100000"/>
              </a:lnSpc>
              <a:spcBef>
                <a:spcPts val="380"/>
              </a:spcBef>
              <a:spcAft>
                <a:spcPts val="0"/>
              </a:spcAft>
              <a:buClrTx/>
              <a:buSzTx/>
              <a:buFont typeface="Arial"/>
              <a:buChar char="–"/>
              <a:tabLst>
                <a:tab pos="756285" algn="l"/>
                <a:tab pos="75692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Every </a:t>
            </a:r>
            <a:r>
              <a:rPr kumimoji="0" sz="1600" b="0" i="0" u="none" strike="noStrike" kern="1200" cap="none" spc="-5" normalizeH="0" baseline="0" noProof="0" dirty="0">
                <a:ln>
                  <a:noFill/>
                </a:ln>
                <a:solidFill>
                  <a:prstClr val="black"/>
                </a:solidFill>
                <a:effectLst/>
                <a:uLnTx/>
                <a:uFillTx/>
                <a:latin typeface="Calibri"/>
                <a:ea typeface="+mn-ea"/>
                <a:cs typeface="Calibri"/>
              </a:rPr>
              <a:t>major &amp;</a:t>
            </a:r>
            <a:r>
              <a:rPr kumimoji="0" sz="1600" b="0" i="0" u="none" strike="noStrike" kern="1200" cap="none" spc="4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description</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756285" marR="0" lvl="2" indent="-287020" algn="l" defTabSz="914400" rtl="0" eaLnBrk="1" fontAlgn="auto" latinLnBrk="0" hangingPunct="1">
              <a:lnSpc>
                <a:spcPct val="100000"/>
              </a:lnSpc>
              <a:spcBef>
                <a:spcPts val="385"/>
              </a:spcBef>
              <a:spcAft>
                <a:spcPts val="0"/>
              </a:spcAft>
              <a:buClrTx/>
              <a:buSzTx/>
              <a:buFont typeface="Arial"/>
              <a:buChar char="–"/>
              <a:tabLst>
                <a:tab pos="756285" algn="l"/>
                <a:tab pos="756920" algn="l"/>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Major </a:t>
            </a:r>
            <a:r>
              <a:rPr kumimoji="0" sz="1600" b="0" i="0" u="none" strike="noStrike" kern="1200" cap="none" spc="-10" normalizeH="0" baseline="0" noProof="0" dirty="0">
                <a:ln>
                  <a:noFill/>
                </a:ln>
                <a:solidFill>
                  <a:prstClr val="black"/>
                </a:solidFill>
                <a:effectLst/>
                <a:uLnTx/>
                <a:uFillTx/>
                <a:latin typeface="Calibri"/>
                <a:ea typeface="+mn-ea"/>
                <a:cs typeface="Calibri"/>
              </a:rPr>
              <a:t>requirements </a:t>
            </a:r>
            <a:r>
              <a:rPr kumimoji="0" sz="1600" b="0" i="0" u="none" strike="noStrike" kern="1200" cap="none" spc="-5" normalizeH="0" baseline="0" noProof="0" dirty="0">
                <a:ln>
                  <a:noFill/>
                </a:ln>
                <a:solidFill>
                  <a:prstClr val="black"/>
                </a:solidFill>
                <a:effectLst/>
                <a:uLnTx/>
                <a:uFillTx/>
                <a:latin typeface="Calibri"/>
                <a:ea typeface="+mn-ea"/>
                <a:cs typeface="Calibri"/>
              </a:rPr>
              <a:t>(link </a:t>
            </a:r>
            <a:r>
              <a:rPr kumimoji="0" sz="1600" b="0" i="0" u="none" strike="noStrike" kern="1200" cap="none" spc="-10" normalizeH="0" baseline="0" noProof="0" dirty="0">
                <a:ln>
                  <a:noFill/>
                </a:ln>
                <a:solidFill>
                  <a:prstClr val="black"/>
                </a:solidFill>
                <a:effectLst/>
                <a:uLnTx/>
                <a:uFillTx/>
                <a:latin typeface="Calibri"/>
                <a:ea typeface="+mn-ea"/>
                <a:cs typeface="Calibri"/>
              </a:rPr>
              <a:t>to </a:t>
            </a:r>
            <a:r>
              <a:rPr kumimoji="0" sz="1600" b="0" i="0" u="none" strike="noStrike" kern="1200" cap="none" spc="-15" normalizeH="0" baseline="0" noProof="0" dirty="0">
                <a:ln>
                  <a:noFill/>
                </a:ln>
                <a:solidFill>
                  <a:prstClr val="black"/>
                </a:solidFill>
                <a:effectLst/>
                <a:uLnTx/>
                <a:uFillTx/>
                <a:latin typeface="Calibri"/>
                <a:ea typeface="+mn-ea"/>
                <a:cs typeface="Calibri"/>
              </a:rPr>
              <a:t>undergraduate</a:t>
            </a:r>
            <a:r>
              <a:rPr kumimoji="0" sz="1600" b="0" i="0" u="none" strike="noStrike" kern="1200" cap="none" spc="5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catalog)</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914400" marR="0" lvl="2" indent="0" algn="l" defTabSz="914400" rtl="0" eaLnBrk="1" fontAlgn="auto" latinLnBrk="0" hangingPunct="1">
              <a:lnSpc>
                <a:spcPct val="100000"/>
              </a:lnSpc>
              <a:spcBef>
                <a:spcPts val="5"/>
              </a:spcBef>
              <a:spcAft>
                <a:spcPts val="0"/>
              </a:spcAft>
              <a:buClrTx/>
              <a:buSzTx/>
              <a:buFont typeface="Arial"/>
              <a:buChar char="–"/>
              <a:tabLst/>
              <a:defRPr/>
            </a:pPr>
            <a:endParaRPr kumimoji="0" sz="1750" b="0" i="0" u="none" strike="noStrike" kern="1200" cap="none" spc="0" normalizeH="0" baseline="0" noProof="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5"/>
              </a:spcBef>
              <a:spcAft>
                <a:spcPts val="0"/>
              </a:spcAft>
              <a:buClrTx/>
              <a:buSzTx/>
              <a:buFont typeface="Arial"/>
              <a:buChar char="•"/>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Registering </a:t>
            </a:r>
            <a:r>
              <a:rPr kumimoji="0" sz="1800" b="0" i="0" u="none" strike="noStrike" kern="1200" cap="none" spc="-15" normalizeH="0" baseline="0" noProof="0" dirty="0">
                <a:ln>
                  <a:noFill/>
                </a:ln>
                <a:solidFill>
                  <a:prstClr val="black"/>
                </a:solidFill>
                <a:effectLst/>
                <a:uLnTx/>
                <a:uFillTx/>
                <a:latin typeface="Calibri"/>
                <a:ea typeface="+mn-ea"/>
                <a:cs typeface="Calibri"/>
              </a:rPr>
              <a:t>for</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Classes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0" indent="-287020" algn="l" defTabSz="914400" rtl="0" eaLnBrk="1" fontAlgn="auto" latinLnBrk="0" hangingPunct="1">
              <a:lnSpc>
                <a:spcPct val="100000"/>
              </a:lnSpc>
              <a:spcBef>
                <a:spcPts val="400"/>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General</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Education</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756285" marR="0" lvl="0" indent="-287020" algn="l" defTabSz="914400" rtl="0" eaLnBrk="1" fontAlgn="auto" latinLnBrk="0" hangingPunct="1">
              <a:lnSpc>
                <a:spcPct val="100000"/>
              </a:lnSpc>
              <a:spcBef>
                <a:spcPts val="385"/>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Holds</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756285" marR="0" lvl="0" indent="-287020" algn="l" defTabSz="914400" rtl="0" eaLnBrk="1" fontAlgn="auto" latinLnBrk="0" hangingPunct="1">
              <a:lnSpc>
                <a:spcPct val="100000"/>
              </a:lnSpc>
              <a:spcBef>
                <a:spcPts val="385"/>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Registration </a:t>
            </a:r>
            <a:r>
              <a:rPr kumimoji="0" sz="1600" b="0" i="0" u="none" strike="noStrike" kern="1200" cap="none" spc="-5" normalizeH="0" baseline="0" noProof="0" dirty="0">
                <a:ln>
                  <a:noFill/>
                </a:ln>
                <a:solidFill>
                  <a:prstClr val="black"/>
                </a:solidFill>
                <a:effectLst/>
                <a:uLnTx/>
                <a:uFillTx/>
                <a:latin typeface="Calibri"/>
                <a:ea typeface="+mn-ea"/>
                <a:cs typeface="Calibri"/>
              </a:rPr>
              <a:t>Instructions (including</a:t>
            </a:r>
            <a:r>
              <a:rPr kumimoji="0" sz="1600" b="0" i="0" u="none" strike="noStrike" kern="1200" cap="none" spc="-5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tutorials)</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756285" marR="0" lvl="0" indent="-287020" algn="l" defTabSz="914400" rtl="0" eaLnBrk="1" fontAlgn="auto" latinLnBrk="0" hangingPunct="1">
              <a:lnSpc>
                <a:spcPct val="100000"/>
              </a:lnSpc>
              <a:spcBef>
                <a:spcPts val="385"/>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Common Registration </a:t>
            </a:r>
            <a:r>
              <a:rPr kumimoji="0" sz="1600" b="0" i="0" u="none" strike="noStrike" kern="1200" cap="none" spc="-20" normalizeH="0" baseline="0" noProof="0" dirty="0">
                <a:ln>
                  <a:noFill/>
                </a:ln>
                <a:solidFill>
                  <a:prstClr val="black"/>
                </a:solidFill>
                <a:effectLst/>
                <a:uLnTx/>
                <a:uFillTx/>
                <a:latin typeface="Calibri"/>
                <a:ea typeface="+mn-ea"/>
                <a:cs typeface="Calibri"/>
              </a:rPr>
              <a:t>Errors </a:t>
            </a:r>
            <a:r>
              <a:rPr kumimoji="0" sz="1600" b="0" i="0" u="none" strike="noStrike" kern="1200" cap="none" spc="-10" normalizeH="0" baseline="0" noProof="0" dirty="0">
                <a:ln>
                  <a:noFill/>
                </a:ln>
                <a:solidFill>
                  <a:prstClr val="black"/>
                </a:solidFill>
                <a:effectLst/>
                <a:uLnTx/>
                <a:uFillTx/>
                <a:latin typeface="Calibri"/>
                <a:ea typeface="+mn-ea"/>
                <a:cs typeface="Calibri"/>
              </a:rPr>
              <a:t>(and how to solve</a:t>
            </a:r>
            <a:r>
              <a:rPr kumimoji="0" sz="1600" b="0" i="0" u="none" strike="noStrike" kern="1200" cap="none" spc="14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them!)</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756285" marR="5080" lvl="0" indent="-287020" algn="l" defTabSz="914400" rtl="0" eaLnBrk="1" fontAlgn="auto" latinLnBrk="0" hangingPunct="1">
              <a:lnSpc>
                <a:spcPct val="100000"/>
              </a:lnSpc>
              <a:spcBef>
                <a:spcPts val="385"/>
              </a:spcBef>
              <a:spcAft>
                <a:spcPts val="0"/>
              </a:spcAft>
              <a:buClrTx/>
              <a:buSzTx/>
              <a:buFont typeface="Arial"/>
              <a:buChar char="–"/>
              <a:tabLst>
                <a:tab pos="756285" algn="l"/>
                <a:tab pos="7569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Tips (math </a:t>
            </a:r>
            <a:r>
              <a:rPr kumimoji="0" sz="1600" b="0" i="0" u="none" strike="noStrike" kern="1200" cap="none" spc="-5" normalizeH="0" baseline="0" noProof="0" dirty="0">
                <a:ln>
                  <a:noFill/>
                </a:ln>
                <a:solidFill>
                  <a:prstClr val="black"/>
                </a:solidFill>
                <a:effectLst/>
                <a:uLnTx/>
                <a:uFillTx/>
                <a:latin typeface="Calibri"/>
                <a:ea typeface="+mn-ea"/>
                <a:cs typeface="Calibri"/>
              </a:rPr>
              <a:t>placement, </a:t>
            </a:r>
            <a:r>
              <a:rPr kumimoji="0" sz="1600" b="0" i="0" u="none" strike="noStrike" kern="1200" cap="none" spc="-15" normalizeH="0" baseline="0" noProof="0" dirty="0">
                <a:ln>
                  <a:noFill/>
                </a:ln>
                <a:solidFill>
                  <a:prstClr val="black"/>
                </a:solidFill>
                <a:effectLst/>
                <a:uLnTx/>
                <a:uFillTx/>
                <a:latin typeface="Calibri"/>
                <a:ea typeface="+mn-ea"/>
                <a:cs typeface="Calibri"/>
              </a:rPr>
              <a:t>foreign </a:t>
            </a:r>
            <a:r>
              <a:rPr kumimoji="0" sz="1600" b="0" i="0" u="none" strike="noStrike" kern="1200" cap="none" spc="-5" normalizeH="0" baseline="0" noProof="0" dirty="0">
                <a:ln>
                  <a:noFill/>
                </a:ln>
                <a:solidFill>
                  <a:prstClr val="black"/>
                </a:solidFill>
                <a:effectLst/>
                <a:uLnTx/>
                <a:uFillTx/>
                <a:latin typeface="Calibri"/>
                <a:ea typeface="+mn-ea"/>
                <a:cs typeface="Calibri"/>
              </a:rPr>
              <a:t>language placement, </a:t>
            </a:r>
            <a:r>
              <a:rPr kumimoji="0" sz="1600" b="0" i="0" u="none" strike="noStrike" kern="1200" cap="none" spc="-10" normalizeH="0" baseline="0" noProof="0" dirty="0">
                <a:ln>
                  <a:noFill/>
                </a:ln>
                <a:solidFill>
                  <a:prstClr val="black"/>
                </a:solidFill>
                <a:effectLst/>
                <a:uLnTx/>
                <a:uFillTx/>
                <a:latin typeface="Calibri"/>
                <a:ea typeface="+mn-ea"/>
                <a:cs typeface="Calibri"/>
              </a:rPr>
              <a:t>how to </a:t>
            </a:r>
            <a:r>
              <a:rPr kumimoji="0" sz="1600" b="0" i="0" u="none" strike="noStrike" kern="1200" cap="none" spc="-15" normalizeH="0" baseline="0" noProof="0" dirty="0">
                <a:ln>
                  <a:noFill/>
                </a:ln>
                <a:solidFill>
                  <a:prstClr val="black"/>
                </a:solidFill>
                <a:effectLst/>
                <a:uLnTx/>
                <a:uFillTx/>
                <a:latin typeface="Calibri"/>
                <a:ea typeface="+mn-ea"/>
                <a:cs typeface="Calibri"/>
              </a:rPr>
              <a:t>search for </a:t>
            </a:r>
            <a:r>
              <a:rPr kumimoji="0" sz="1600" b="0" i="0" u="none" strike="noStrike" kern="1200" cap="none" spc="-10" normalizeH="0" baseline="0" noProof="0" dirty="0">
                <a:ln>
                  <a:noFill/>
                </a:ln>
                <a:solidFill>
                  <a:prstClr val="black"/>
                </a:solidFill>
                <a:effectLst/>
                <a:uLnTx/>
                <a:uFillTx/>
                <a:latin typeface="Calibri"/>
                <a:ea typeface="+mn-ea"/>
                <a:cs typeface="Calibri"/>
              </a:rPr>
              <a:t>general education  </a:t>
            </a:r>
            <a:r>
              <a:rPr kumimoji="0" sz="1600" b="0" i="0" u="none" strike="noStrike" kern="1200" cap="none" spc="-15" normalizeH="0" baseline="0" noProof="0" dirty="0">
                <a:ln>
                  <a:noFill/>
                </a:ln>
                <a:solidFill>
                  <a:prstClr val="black"/>
                </a:solidFill>
                <a:effectLst/>
                <a:uLnTx/>
                <a:uFillTx/>
                <a:latin typeface="Calibri"/>
                <a:ea typeface="+mn-ea"/>
                <a:cs typeface="Calibri"/>
              </a:rPr>
              <a:t>courses,</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etc)</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algn="ctr">
              <a:lnSpc>
                <a:spcPct val="100000"/>
              </a:lnSpc>
              <a:spcBef>
                <a:spcPts val="95"/>
              </a:spcBef>
            </a:pPr>
            <a:r>
              <a:rPr sz="4000" spc="-10" dirty="0"/>
              <a:t>Who </a:t>
            </a:r>
            <a:r>
              <a:rPr sz="4000" spc="-5" dirty="0"/>
              <a:t>Is </a:t>
            </a:r>
            <a:r>
              <a:rPr sz="4000" spc="-10" dirty="0"/>
              <a:t>My</a:t>
            </a:r>
            <a:r>
              <a:rPr sz="4000" spc="10" dirty="0"/>
              <a:t> </a:t>
            </a:r>
            <a:r>
              <a:rPr sz="4000" spc="-5" dirty="0"/>
              <a:t>Advisor?</a:t>
            </a:r>
            <a:endParaRPr sz="4000"/>
          </a:p>
          <a:p>
            <a:pPr algn="ctr">
              <a:lnSpc>
                <a:spcPct val="100000"/>
              </a:lnSpc>
            </a:pPr>
            <a:r>
              <a:rPr sz="4000" spc="-5" dirty="0"/>
              <a:t>When </a:t>
            </a:r>
            <a:r>
              <a:rPr sz="4000" spc="-10" dirty="0"/>
              <a:t>Will </a:t>
            </a:r>
            <a:r>
              <a:rPr sz="4000" spc="-5" dirty="0"/>
              <a:t>I </a:t>
            </a:r>
            <a:r>
              <a:rPr sz="4000" spc="-15" dirty="0"/>
              <a:t>Get </a:t>
            </a:r>
            <a:r>
              <a:rPr sz="4000" spc="-5" dirty="0"/>
              <a:t>An Advisor</a:t>
            </a:r>
            <a:r>
              <a:rPr sz="4000" spc="80" dirty="0"/>
              <a:t> </a:t>
            </a:r>
            <a:r>
              <a:rPr sz="4000" spc="-5" dirty="0"/>
              <a:t>Assigned?</a:t>
            </a:r>
            <a:endParaRPr sz="4000"/>
          </a:p>
        </p:txBody>
      </p:sp>
      <p:sp>
        <p:nvSpPr>
          <p:cNvPr id="3" name="object 3"/>
          <p:cNvSpPr txBox="1"/>
          <p:nvPr/>
        </p:nvSpPr>
        <p:spPr>
          <a:xfrm>
            <a:off x="426212" y="1181158"/>
            <a:ext cx="7747000" cy="3706495"/>
          </a:xfrm>
          <a:prstGeom prst="rect">
            <a:avLst/>
          </a:prstGeom>
        </p:spPr>
        <p:txBody>
          <a:bodyPr vert="horz" wrap="square" lIns="0" tIns="81280" rIns="0" bIns="0" rtlCol="0">
            <a:spAutoFit/>
          </a:bodyPr>
          <a:lstStyle/>
          <a:p>
            <a:pPr marL="355600" marR="0" lvl="0" indent="-342900" algn="l" defTabSz="914400" rtl="0" eaLnBrk="1" fontAlgn="auto" latinLnBrk="0" hangingPunct="1">
              <a:lnSpc>
                <a:spcPct val="100000"/>
              </a:lnSpc>
              <a:spcBef>
                <a:spcPts val="640"/>
              </a:spcBef>
              <a:spcAft>
                <a:spcPts val="0"/>
              </a:spcAft>
              <a:buClrTx/>
              <a:buSzTx/>
              <a:buFont typeface="Arial"/>
              <a:buChar char="•"/>
              <a:tabLst>
                <a:tab pos="354965" algn="l"/>
                <a:tab pos="355600" algn="l"/>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Who is </a:t>
            </a:r>
            <a:r>
              <a:rPr kumimoji="0" sz="2200" b="0" i="0" u="none" strike="noStrike" kern="1200" cap="none" spc="-25" normalizeH="0" baseline="0" noProof="0" dirty="0">
                <a:ln>
                  <a:noFill/>
                </a:ln>
                <a:solidFill>
                  <a:prstClr val="black"/>
                </a:solidFill>
                <a:effectLst/>
                <a:uLnTx/>
                <a:uFillTx/>
                <a:latin typeface="Calibri"/>
                <a:ea typeface="+mn-ea"/>
                <a:cs typeface="Calibri"/>
              </a:rPr>
              <a:t>my</a:t>
            </a:r>
            <a:r>
              <a:rPr kumimoji="0" sz="2200" b="0" i="0" u="none" strike="noStrike" kern="1200" cap="none" spc="35" normalizeH="0" baseline="0" noProof="0" dirty="0">
                <a:ln>
                  <a:noFill/>
                </a:ln>
                <a:solidFill>
                  <a:prstClr val="black"/>
                </a:solidFill>
                <a:effectLst/>
                <a:uLnTx/>
                <a:uFillTx/>
                <a:latin typeface="Calibri"/>
                <a:ea typeface="+mn-ea"/>
                <a:cs typeface="Calibri"/>
              </a:rPr>
              <a:t> </a:t>
            </a:r>
            <a:r>
              <a:rPr kumimoji="0" sz="2200" b="0" i="0" u="none" strike="noStrike" kern="1200" cap="none" spc="-5" normalizeH="0" baseline="0" noProof="0" dirty="0">
                <a:ln>
                  <a:noFill/>
                </a:ln>
                <a:solidFill>
                  <a:prstClr val="black"/>
                </a:solidFill>
                <a:effectLst/>
                <a:uLnTx/>
                <a:uFillTx/>
                <a:latin typeface="Calibri"/>
                <a:ea typeface="+mn-ea"/>
                <a:cs typeface="Calibri"/>
              </a:rPr>
              <a:t>advisor?</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50"/>
              </a:spcBef>
              <a:spcAft>
                <a:spcPts val="0"/>
              </a:spcAft>
              <a:buClrTx/>
              <a:buSzTx/>
              <a:buFont typeface="Arial"/>
              <a:buChar char="–"/>
              <a:tabLst>
                <a:tab pos="756285" algn="l"/>
                <a:tab pos="75692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Advisors are </a:t>
            </a:r>
            <a:r>
              <a:rPr kumimoji="0" sz="1800" b="0" i="0" u="none" strike="noStrike" kern="1200" cap="none" spc="-5" normalizeH="0" baseline="0" noProof="0" dirty="0">
                <a:ln>
                  <a:noFill/>
                </a:ln>
                <a:solidFill>
                  <a:prstClr val="black"/>
                </a:solidFill>
                <a:effectLst/>
                <a:uLnTx/>
                <a:uFillTx/>
                <a:latin typeface="Calibri"/>
                <a:ea typeface="+mn-ea"/>
                <a:cs typeface="Calibri"/>
              </a:rPr>
              <a:t>major</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specific</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34"/>
              </a:spcBef>
              <a:spcAft>
                <a:spcPts val="0"/>
              </a:spcAft>
              <a:buClrTx/>
              <a:buSzTx/>
              <a:buFont typeface="Arial"/>
              <a:buChar char="–"/>
              <a:tabLst>
                <a:tab pos="756285" algn="l"/>
                <a:tab pos="75692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Based </a:t>
            </a:r>
            <a:r>
              <a:rPr kumimoji="0" sz="1800" b="0" i="0" u="none" strike="noStrike" kern="1200" cap="none" spc="-5" normalizeH="0" baseline="0" noProof="0" dirty="0">
                <a:ln>
                  <a:noFill/>
                </a:ln>
                <a:solidFill>
                  <a:prstClr val="black"/>
                </a:solidFill>
                <a:effectLst/>
                <a:uLnTx/>
                <a:uFillTx/>
                <a:latin typeface="Calibri"/>
                <a:ea typeface="+mn-ea"/>
                <a:cs typeface="Calibri"/>
              </a:rPr>
              <a:t>on major </a:t>
            </a:r>
            <a:r>
              <a:rPr kumimoji="0" sz="1800" b="0" i="0" u="none" strike="noStrike" kern="1200" cap="none" spc="-10" normalizeH="0" baseline="0" noProof="0" dirty="0">
                <a:ln>
                  <a:noFill/>
                </a:ln>
                <a:solidFill>
                  <a:prstClr val="black"/>
                </a:solidFill>
                <a:effectLst/>
                <a:uLnTx/>
                <a:uFillTx/>
                <a:latin typeface="Calibri"/>
                <a:ea typeface="+mn-ea"/>
                <a:cs typeface="Calibri"/>
              </a:rPr>
              <a:t>you listed </a:t>
            </a:r>
            <a:r>
              <a:rPr kumimoji="0" sz="1800" b="0" i="0" u="none" strike="noStrike" kern="1200" cap="none" spc="0" normalizeH="0" baseline="0" noProof="0" dirty="0">
                <a:ln>
                  <a:noFill/>
                </a:ln>
                <a:solidFill>
                  <a:prstClr val="black"/>
                </a:solidFill>
                <a:effectLst/>
                <a:uLnTx/>
                <a:uFillTx/>
                <a:latin typeface="Calibri"/>
                <a:ea typeface="+mn-ea"/>
                <a:cs typeface="Calibri"/>
              </a:rPr>
              <a:t>when </a:t>
            </a:r>
            <a:r>
              <a:rPr kumimoji="0" sz="1800" b="0" i="0" u="none" strike="noStrike" kern="1200" cap="none" spc="-5" normalizeH="0" baseline="0" noProof="0" dirty="0">
                <a:ln>
                  <a:noFill/>
                </a:ln>
                <a:solidFill>
                  <a:prstClr val="black"/>
                </a:solidFill>
                <a:effectLst/>
                <a:uLnTx/>
                <a:uFillTx/>
                <a:latin typeface="Calibri"/>
                <a:ea typeface="+mn-ea"/>
                <a:cs typeface="Calibri"/>
              </a:rPr>
              <a:t>signing up </a:t>
            </a:r>
            <a:r>
              <a:rPr kumimoji="0" sz="1800" b="0" i="0" u="none" strike="noStrike" kern="1200" cap="none" spc="-15" normalizeH="0" baseline="0" noProof="0" dirty="0">
                <a:ln>
                  <a:noFill/>
                </a:ln>
                <a:solidFill>
                  <a:prstClr val="black"/>
                </a:solidFill>
                <a:effectLst/>
                <a:uLnTx/>
                <a:uFillTx/>
                <a:latin typeface="Calibri"/>
                <a:ea typeface="+mn-ea"/>
                <a:cs typeface="Calibri"/>
              </a:rPr>
              <a:t>for </a:t>
            </a:r>
            <a:r>
              <a:rPr kumimoji="0" sz="1800" b="0" i="0" u="none" strike="noStrike" kern="1200" cap="none" spc="-5" normalizeH="0" baseline="0" noProof="0" dirty="0">
                <a:ln>
                  <a:noFill/>
                </a:ln>
                <a:solidFill>
                  <a:prstClr val="black"/>
                </a:solidFill>
                <a:effectLst/>
                <a:uLnTx/>
                <a:uFillTx/>
                <a:latin typeface="Calibri"/>
                <a:ea typeface="+mn-ea"/>
                <a:cs typeface="Calibri"/>
              </a:rPr>
              <a:t>online</a:t>
            </a:r>
            <a:r>
              <a:rPr kumimoji="0" sz="1800" b="0" i="0" u="none" strike="noStrike" kern="1200" cap="none" spc="10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orientation</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457200" marR="0" lvl="1" indent="0" algn="l" defTabSz="914400" rtl="0" eaLnBrk="1" fontAlgn="auto" latinLnBrk="0" hangingPunct="1">
              <a:lnSpc>
                <a:spcPct val="100000"/>
              </a:lnSpc>
              <a:spcBef>
                <a:spcPts val="5"/>
              </a:spcBef>
              <a:spcAft>
                <a:spcPts val="0"/>
              </a:spcAft>
              <a:buClrTx/>
              <a:buSzTx/>
              <a:buFontTx/>
              <a:buChar char="–"/>
              <a:tabLst/>
              <a:defRPr/>
            </a:pPr>
            <a:endParaRPr kumimoji="0" sz="2300" b="0" i="0" u="none" strike="noStrike" kern="1200" cap="none" spc="0" normalizeH="0" baseline="0" noProof="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When will I </a:t>
            </a:r>
            <a:r>
              <a:rPr kumimoji="0" sz="2200" b="0" i="0" u="none" strike="noStrike" kern="1200" cap="none" spc="-15" normalizeH="0" baseline="0" noProof="0" dirty="0">
                <a:ln>
                  <a:noFill/>
                </a:ln>
                <a:solidFill>
                  <a:prstClr val="black"/>
                </a:solidFill>
                <a:effectLst/>
                <a:uLnTx/>
                <a:uFillTx/>
                <a:latin typeface="Calibri"/>
                <a:ea typeface="+mn-ea"/>
                <a:cs typeface="Calibri"/>
              </a:rPr>
              <a:t>get </a:t>
            </a:r>
            <a:r>
              <a:rPr kumimoji="0" sz="2200" b="0" i="0" u="none" strike="noStrike" kern="1200" cap="none" spc="-5" normalizeH="0" baseline="0" noProof="0" dirty="0">
                <a:ln>
                  <a:noFill/>
                </a:ln>
                <a:solidFill>
                  <a:prstClr val="black"/>
                </a:solidFill>
                <a:effectLst/>
                <a:uLnTx/>
                <a:uFillTx/>
                <a:latin typeface="Calibri"/>
                <a:ea typeface="+mn-ea"/>
                <a:cs typeface="Calibri"/>
              </a:rPr>
              <a:t>an advisor</a:t>
            </a:r>
            <a:r>
              <a:rPr kumimoji="0" sz="2200" b="0" i="0" u="none" strike="noStrike" kern="1200" cap="none" spc="15" normalizeH="0" baseline="0" noProof="0" dirty="0">
                <a:ln>
                  <a:noFill/>
                </a:ln>
                <a:solidFill>
                  <a:prstClr val="black"/>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assigned?</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50"/>
              </a:spcBef>
              <a:spcAft>
                <a:spcPts val="0"/>
              </a:spcAft>
              <a:buClrTx/>
              <a:buSzTx/>
              <a:buFont typeface="Arial"/>
              <a:buChar char="–"/>
              <a:tabLst>
                <a:tab pos="756285" algn="l"/>
                <a:tab pos="75692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Advisors </a:t>
            </a:r>
            <a:r>
              <a:rPr kumimoji="0" sz="1800" b="0" i="0" u="none" strike="noStrike" kern="1200" cap="none" spc="0" normalizeH="0" baseline="0" noProof="0" dirty="0">
                <a:ln>
                  <a:noFill/>
                </a:ln>
                <a:solidFill>
                  <a:prstClr val="black"/>
                </a:solidFill>
                <a:effectLst/>
                <a:uLnTx/>
                <a:uFillTx/>
                <a:latin typeface="Calibri"/>
                <a:ea typeface="+mn-ea"/>
                <a:cs typeface="Calibri"/>
              </a:rPr>
              <a:t>assigned </a:t>
            </a:r>
            <a:r>
              <a:rPr kumimoji="0" sz="1800" b="0" i="0" u="none" strike="noStrike" kern="1200" cap="none" spc="-10" normalizeH="0" baseline="0" noProof="0" dirty="0">
                <a:ln>
                  <a:noFill/>
                </a:ln>
                <a:solidFill>
                  <a:prstClr val="black"/>
                </a:solidFill>
                <a:effectLst/>
                <a:uLnTx/>
                <a:uFillTx/>
                <a:latin typeface="Calibri"/>
                <a:ea typeface="+mn-ea"/>
                <a:cs typeface="Calibri"/>
              </a:rPr>
              <a:t>after </a:t>
            </a:r>
            <a:r>
              <a:rPr kumimoji="0" sz="1800" b="0" i="0" u="none" strike="noStrike" kern="1200" cap="none" spc="-5" normalizeH="0" baseline="0" noProof="0" dirty="0">
                <a:ln>
                  <a:noFill/>
                </a:ln>
                <a:solidFill>
                  <a:prstClr val="black"/>
                </a:solidFill>
                <a:effectLst/>
                <a:uLnTx/>
                <a:uFillTx/>
                <a:latin typeface="Calibri"/>
                <a:ea typeface="+mn-ea"/>
                <a:cs typeface="Calibri"/>
              </a:rPr>
              <a:t>students </a:t>
            </a:r>
            <a:r>
              <a:rPr kumimoji="0" sz="1800" b="0" i="0" u="none" strike="noStrike" kern="1200" cap="none" spc="-10" normalizeH="0" baseline="0" noProof="0" dirty="0">
                <a:ln>
                  <a:noFill/>
                </a:ln>
                <a:solidFill>
                  <a:prstClr val="black"/>
                </a:solidFill>
                <a:effectLst/>
                <a:uLnTx/>
                <a:uFillTx/>
                <a:latin typeface="Calibri"/>
                <a:ea typeface="+mn-ea"/>
                <a:cs typeface="Calibri"/>
              </a:rPr>
              <a:t>complete Online Orientation </a:t>
            </a:r>
            <a:r>
              <a:rPr kumimoji="0" sz="1800" b="0" i="0" u="none" strike="noStrike" kern="1200" cap="none" spc="0" normalizeH="0" baseline="0" noProof="0" dirty="0">
                <a:ln>
                  <a:noFill/>
                </a:ln>
                <a:solidFill>
                  <a:prstClr val="black"/>
                </a:solidFill>
                <a:effectLst/>
                <a:uLnTx/>
                <a:uFillTx/>
                <a:latin typeface="Calibri"/>
                <a:ea typeface="+mn-ea"/>
                <a:cs typeface="Calibri"/>
              </a:rPr>
              <a:t>&amp; </a:t>
            </a:r>
            <a:r>
              <a:rPr kumimoji="0" sz="1800" b="0" i="0" u="none" strike="noStrike" kern="1200" cap="none" spc="-15" normalizeH="0" baseline="0" noProof="0" dirty="0">
                <a:ln>
                  <a:noFill/>
                </a:ln>
                <a:solidFill>
                  <a:prstClr val="black"/>
                </a:solidFill>
                <a:effectLst/>
                <a:uLnTx/>
                <a:uFillTx/>
                <a:latin typeface="Calibri"/>
                <a:ea typeface="+mn-ea"/>
                <a:cs typeface="Calibri"/>
              </a:rPr>
              <a:t>register</a:t>
            </a:r>
            <a:r>
              <a:rPr kumimoji="0" sz="1800" b="0" i="0" u="none" strike="noStrike" kern="1200" cap="none" spc="105"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for</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classes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30"/>
              </a:spcBef>
              <a:spcAft>
                <a:spcPts val="0"/>
              </a:spcAft>
              <a:buClrTx/>
              <a:buSzTx/>
              <a:buFont typeface="Arial"/>
              <a:buChar char="–"/>
              <a:tabLst>
                <a:tab pos="756285" algn="l"/>
                <a:tab pos="75692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Advising </a:t>
            </a:r>
            <a:r>
              <a:rPr kumimoji="0" sz="1800" b="0" i="0" u="none" strike="noStrike" kern="1200" cap="none" spc="-15" normalizeH="0" baseline="0" noProof="0" dirty="0">
                <a:ln>
                  <a:noFill/>
                </a:ln>
                <a:solidFill>
                  <a:prstClr val="black"/>
                </a:solidFill>
                <a:effectLst/>
                <a:uLnTx/>
                <a:uFillTx/>
                <a:latin typeface="Calibri"/>
                <a:ea typeface="+mn-ea"/>
                <a:cs typeface="Calibri"/>
              </a:rPr>
              <a:t>Centers </a:t>
            </a:r>
            <a:r>
              <a:rPr kumimoji="0" sz="1800" b="0" i="0" u="none" strike="noStrike" kern="1200" cap="none" spc="-5" normalizeH="0" baseline="0" noProof="0" dirty="0">
                <a:ln>
                  <a:noFill/>
                </a:ln>
                <a:solidFill>
                  <a:prstClr val="black"/>
                </a:solidFill>
                <a:effectLst/>
                <a:uLnTx/>
                <a:uFillTx/>
                <a:latin typeface="Calibri"/>
                <a:ea typeface="+mn-ea"/>
                <a:cs typeface="Calibri"/>
              </a:rPr>
              <a:t>will </a:t>
            </a:r>
            <a:r>
              <a:rPr kumimoji="0" sz="1800" b="0" i="0" u="none" strike="noStrike" kern="1200" cap="none" spc="0" normalizeH="0" baseline="0" noProof="0" dirty="0">
                <a:ln>
                  <a:noFill/>
                </a:ln>
                <a:solidFill>
                  <a:prstClr val="black"/>
                </a:solidFill>
                <a:effectLst/>
                <a:uLnTx/>
                <a:uFillTx/>
                <a:latin typeface="Calibri"/>
                <a:ea typeface="+mn-ea"/>
                <a:cs typeface="Calibri"/>
              </a:rPr>
              <a:t>run </a:t>
            </a:r>
            <a:r>
              <a:rPr kumimoji="0" sz="1800" b="0" i="1" u="none" strike="noStrike" kern="1200" cap="none" spc="0" normalizeH="0" baseline="0" noProof="0" dirty="0">
                <a:ln>
                  <a:noFill/>
                </a:ln>
                <a:solidFill>
                  <a:prstClr val="black"/>
                </a:solidFill>
                <a:effectLst/>
                <a:uLnTx/>
                <a:uFillTx/>
                <a:latin typeface="Calibri"/>
                <a:ea typeface="+mn-ea"/>
                <a:cs typeface="Calibri"/>
              </a:rPr>
              <a:t>weekly</a:t>
            </a:r>
            <a:r>
              <a:rPr kumimoji="0" sz="1800" b="0" i="1" u="none" strike="noStrike" kern="1200" cap="none" spc="5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reports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30"/>
              </a:spcBef>
              <a:spcAft>
                <a:spcPts val="0"/>
              </a:spcAft>
              <a:buClrTx/>
              <a:buSzTx/>
              <a:buFont typeface="Arial"/>
              <a:buChar char="–"/>
              <a:tabLst>
                <a:tab pos="756285" algn="l"/>
                <a:tab pos="756920" algn="l"/>
              </a:tabLst>
              <a:defRPr/>
            </a:pPr>
            <a:r>
              <a:rPr kumimoji="0" sz="1800" b="0" i="0" u="none" strike="noStrike" kern="1200" cap="none" spc="-5" normalizeH="0" baseline="0" noProof="0" dirty="0">
                <a:ln>
                  <a:noFill/>
                </a:ln>
                <a:solidFill>
                  <a:srgbClr val="6F2F9F"/>
                </a:solidFill>
                <a:effectLst/>
                <a:uLnTx/>
                <a:uFillTx/>
                <a:latin typeface="Calibri"/>
                <a:ea typeface="+mn-ea"/>
                <a:cs typeface="Calibri"/>
              </a:rPr>
              <a:t>Check </a:t>
            </a:r>
            <a:r>
              <a:rPr kumimoji="0" sz="1800" b="0" i="0" u="none" strike="noStrike" kern="1200" cap="none" spc="-10" normalizeH="0" baseline="0" noProof="0" dirty="0">
                <a:ln>
                  <a:noFill/>
                </a:ln>
                <a:solidFill>
                  <a:srgbClr val="6F2F9F"/>
                </a:solidFill>
                <a:effectLst/>
                <a:uLnTx/>
                <a:uFillTx/>
                <a:latin typeface="Calibri"/>
                <a:ea typeface="+mn-ea"/>
                <a:cs typeface="Calibri"/>
              </a:rPr>
              <a:t>your </a:t>
            </a:r>
            <a:r>
              <a:rPr kumimoji="0" sz="1800" b="0" i="0" u="none" strike="noStrike" kern="1200" cap="none" spc="-15" normalizeH="0" baseline="0" noProof="0" dirty="0">
                <a:ln>
                  <a:noFill/>
                </a:ln>
                <a:solidFill>
                  <a:srgbClr val="6F2F9F"/>
                </a:solidFill>
                <a:effectLst/>
                <a:uLnTx/>
                <a:uFillTx/>
                <a:latin typeface="Calibri"/>
                <a:ea typeface="+mn-ea"/>
                <a:cs typeface="Calibri"/>
              </a:rPr>
              <a:t>ECU </a:t>
            </a:r>
            <a:r>
              <a:rPr kumimoji="0" sz="1800" b="0" i="0" u="none" strike="noStrike" kern="1200" cap="none" spc="-5" normalizeH="0" baseline="0" noProof="0" dirty="0">
                <a:ln>
                  <a:noFill/>
                </a:ln>
                <a:solidFill>
                  <a:srgbClr val="6F2F9F"/>
                </a:solidFill>
                <a:effectLst/>
                <a:uLnTx/>
                <a:uFillTx/>
                <a:latin typeface="Calibri"/>
                <a:ea typeface="+mn-ea"/>
                <a:cs typeface="Calibri"/>
              </a:rPr>
              <a:t>email </a:t>
            </a:r>
            <a:r>
              <a:rPr kumimoji="0" sz="1800" b="0" i="0" u="none" strike="noStrike" kern="1200" cap="none" spc="-15" normalizeH="0" baseline="0" noProof="0" dirty="0">
                <a:ln>
                  <a:noFill/>
                </a:ln>
                <a:solidFill>
                  <a:srgbClr val="6F2F9F"/>
                </a:solidFill>
                <a:effectLst/>
                <a:uLnTx/>
                <a:uFillTx/>
                <a:latin typeface="Calibri"/>
                <a:ea typeface="+mn-ea"/>
                <a:cs typeface="Calibri"/>
              </a:rPr>
              <a:t>for </a:t>
            </a:r>
            <a:r>
              <a:rPr kumimoji="0" sz="1800" b="0" i="0" u="none" strike="noStrike" kern="1200" cap="none" spc="0" normalizeH="0" baseline="0" noProof="0" dirty="0">
                <a:ln>
                  <a:noFill/>
                </a:ln>
                <a:solidFill>
                  <a:srgbClr val="6F2F9F"/>
                </a:solidFill>
                <a:effectLst/>
                <a:uLnTx/>
                <a:uFillTx/>
                <a:latin typeface="Calibri"/>
                <a:ea typeface="+mn-ea"/>
                <a:cs typeface="Calibri"/>
              </a:rPr>
              <a:t>advisor</a:t>
            </a:r>
            <a:r>
              <a:rPr kumimoji="0" sz="1800" b="0" i="0" u="none" strike="noStrike" kern="1200" cap="none" spc="60" normalizeH="0" baseline="0" noProof="0" dirty="0">
                <a:ln>
                  <a:noFill/>
                </a:ln>
                <a:solidFill>
                  <a:srgbClr val="6F2F9F"/>
                </a:solidFill>
                <a:effectLst/>
                <a:uLnTx/>
                <a:uFillTx/>
                <a:latin typeface="Calibri"/>
                <a:ea typeface="+mn-ea"/>
                <a:cs typeface="Calibri"/>
              </a:rPr>
              <a:t> </a:t>
            </a:r>
            <a:r>
              <a:rPr kumimoji="0" sz="1800" b="0" i="0" u="none" strike="noStrike" kern="1200" cap="none" spc="-5" normalizeH="0" baseline="0" noProof="0" dirty="0">
                <a:ln>
                  <a:noFill/>
                </a:ln>
                <a:solidFill>
                  <a:srgbClr val="6F2F9F"/>
                </a:solidFill>
                <a:effectLst/>
                <a:uLnTx/>
                <a:uFillTx/>
                <a:latin typeface="Calibri"/>
                <a:ea typeface="+mn-ea"/>
                <a:cs typeface="Calibri"/>
              </a:rPr>
              <a:t>assignment</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34"/>
              </a:spcBef>
              <a:spcAft>
                <a:spcPts val="0"/>
              </a:spcAft>
              <a:buClrTx/>
              <a:buSzTx/>
              <a:buFont typeface="Arial"/>
              <a:buChar char="–"/>
              <a:tabLst>
                <a:tab pos="756285" algn="l"/>
                <a:tab pos="75692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Advisor </a:t>
            </a:r>
            <a:r>
              <a:rPr kumimoji="0" sz="1800" b="0" i="0" u="none" strike="noStrike" kern="1200" cap="none" spc="-10" normalizeH="0" baseline="0" noProof="0" dirty="0">
                <a:ln>
                  <a:noFill/>
                </a:ln>
                <a:solidFill>
                  <a:prstClr val="black"/>
                </a:solidFill>
                <a:effectLst/>
                <a:uLnTx/>
                <a:uFillTx/>
                <a:latin typeface="Calibri"/>
                <a:ea typeface="+mn-ea"/>
                <a:cs typeface="Calibri"/>
              </a:rPr>
              <a:t>information can </a:t>
            </a:r>
            <a:r>
              <a:rPr kumimoji="0" sz="1800" b="0" i="0" u="none" strike="noStrike" kern="1200" cap="none" spc="-5" normalizeH="0" baseline="0" noProof="0" dirty="0">
                <a:ln>
                  <a:noFill/>
                </a:ln>
                <a:solidFill>
                  <a:prstClr val="black"/>
                </a:solidFill>
                <a:effectLst/>
                <a:uLnTx/>
                <a:uFillTx/>
                <a:latin typeface="Calibri"/>
                <a:ea typeface="+mn-ea"/>
                <a:cs typeface="Calibri"/>
              </a:rPr>
              <a:t>be </a:t>
            </a:r>
            <a:r>
              <a:rPr kumimoji="0" sz="1800" b="0" i="0" u="none" strike="noStrike" kern="1200" cap="none" spc="-10" normalizeH="0" baseline="0" noProof="0" dirty="0">
                <a:ln>
                  <a:noFill/>
                </a:ln>
                <a:solidFill>
                  <a:prstClr val="black"/>
                </a:solidFill>
                <a:effectLst/>
                <a:uLnTx/>
                <a:uFillTx/>
                <a:latin typeface="Calibri"/>
                <a:ea typeface="+mn-ea"/>
                <a:cs typeface="Calibri"/>
              </a:rPr>
              <a:t>found </a:t>
            </a:r>
            <a:r>
              <a:rPr kumimoji="0" sz="1800" b="0" i="0" u="none" strike="noStrike" kern="1200" cap="none" spc="-5" normalizeH="0" baseline="0" noProof="0" dirty="0">
                <a:ln>
                  <a:noFill/>
                </a:ln>
                <a:solidFill>
                  <a:prstClr val="black"/>
                </a:solidFill>
                <a:effectLst/>
                <a:uLnTx/>
                <a:uFillTx/>
                <a:latin typeface="Calibri"/>
                <a:ea typeface="+mn-ea"/>
                <a:cs typeface="Calibri"/>
              </a:rPr>
              <a:t>in </a:t>
            </a:r>
            <a:r>
              <a:rPr kumimoji="0" sz="1800" b="0" i="0" u="none" strike="noStrike" kern="1200" cap="none" spc="-25" normalizeH="0" baseline="0" noProof="0" dirty="0">
                <a:ln>
                  <a:noFill/>
                </a:ln>
                <a:solidFill>
                  <a:prstClr val="black"/>
                </a:solidFill>
                <a:effectLst/>
                <a:uLnTx/>
                <a:uFillTx/>
                <a:latin typeface="Calibri"/>
                <a:ea typeface="+mn-ea"/>
                <a:cs typeface="Calibri"/>
              </a:rPr>
              <a:t>Banner, </a:t>
            </a:r>
            <a:r>
              <a:rPr kumimoji="0" sz="1800" b="0" i="0" u="none" strike="noStrike" kern="1200" cap="none" spc="-15" normalizeH="0" baseline="0" noProof="0" dirty="0">
                <a:ln>
                  <a:noFill/>
                </a:ln>
                <a:solidFill>
                  <a:prstClr val="black"/>
                </a:solidFill>
                <a:effectLst/>
                <a:uLnTx/>
                <a:uFillTx/>
                <a:latin typeface="Calibri"/>
                <a:ea typeface="+mn-ea"/>
                <a:cs typeface="Calibri"/>
              </a:rPr>
              <a:t>DegreeWorks, </a:t>
            </a:r>
            <a:r>
              <a:rPr kumimoji="0" sz="1800" b="0" i="0" u="none" strike="noStrike" kern="1200" cap="none" spc="0" normalizeH="0" baseline="0" noProof="0" dirty="0">
                <a:ln>
                  <a:noFill/>
                </a:ln>
                <a:solidFill>
                  <a:prstClr val="black"/>
                </a:solidFill>
                <a:effectLst/>
                <a:uLnTx/>
                <a:uFillTx/>
                <a:latin typeface="Calibri"/>
                <a:ea typeface="+mn-ea"/>
                <a:cs typeface="Calibri"/>
              </a:rPr>
              <a:t>and </a:t>
            </a:r>
            <a:r>
              <a:rPr kumimoji="0" sz="1800" b="0" i="0" u="none" strike="noStrike" kern="1200" cap="none" spc="-20" normalizeH="0" baseline="0" noProof="0" dirty="0">
                <a:ln>
                  <a:noFill/>
                </a:ln>
                <a:solidFill>
                  <a:prstClr val="black"/>
                </a:solidFill>
                <a:effectLst/>
                <a:uLnTx/>
                <a:uFillTx/>
                <a:latin typeface="Calibri"/>
                <a:ea typeface="+mn-ea"/>
                <a:cs typeface="Calibri"/>
              </a:rPr>
              <a:t>Pirate</a:t>
            </a:r>
            <a:r>
              <a:rPr kumimoji="0" sz="1800" b="0" i="0" u="none" strike="noStrike" kern="1200" cap="none" spc="17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Port</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434"/>
              </a:spcBef>
              <a:spcAft>
                <a:spcPts val="0"/>
              </a:spcAft>
              <a:buClrTx/>
              <a:buSzTx/>
              <a:buFont typeface="Arial"/>
              <a:buChar char="–"/>
              <a:tabLst>
                <a:tab pos="756285" algn="l"/>
                <a:tab pos="75692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Please </a:t>
            </a:r>
            <a:r>
              <a:rPr kumimoji="0" sz="1800" b="0" i="0" u="none" strike="noStrike" kern="1200" cap="none" spc="0" normalizeH="0" baseline="0" noProof="0" dirty="0">
                <a:ln>
                  <a:noFill/>
                </a:ln>
                <a:solidFill>
                  <a:prstClr val="black"/>
                </a:solidFill>
                <a:effectLst/>
                <a:uLnTx/>
                <a:uFillTx/>
                <a:latin typeface="Calibri"/>
                <a:ea typeface="+mn-ea"/>
                <a:cs typeface="Calibri"/>
              </a:rPr>
              <a:t>be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patient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6035040" y="4870702"/>
            <a:ext cx="2880360" cy="194462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0287" y="106756"/>
            <a:ext cx="6773545" cy="620395"/>
          </a:xfrm>
          <a:prstGeom prst="rect">
            <a:avLst/>
          </a:prstGeom>
        </p:spPr>
        <p:txBody>
          <a:bodyPr vert="horz" wrap="square" lIns="0" tIns="12700" rIns="0" bIns="0" rtlCol="0">
            <a:spAutoFit/>
          </a:bodyPr>
          <a:lstStyle/>
          <a:p>
            <a:pPr marL="12700">
              <a:lnSpc>
                <a:spcPct val="100000"/>
              </a:lnSpc>
              <a:spcBef>
                <a:spcPts val="100"/>
              </a:spcBef>
            </a:pPr>
            <a:r>
              <a:rPr sz="3900" spc="-15" dirty="0"/>
              <a:t>General Education</a:t>
            </a:r>
            <a:r>
              <a:rPr sz="3900" spc="-20" dirty="0"/>
              <a:t> Requirements</a:t>
            </a:r>
            <a:endParaRPr sz="3900"/>
          </a:p>
        </p:txBody>
      </p:sp>
      <p:sp>
        <p:nvSpPr>
          <p:cNvPr id="3" name="object 3"/>
          <p:cNvSpPr txBox="1"/>
          <p:nvPr/>
        </p:nvSpPr>
        <p:spPr>
          <a:xfrm>
            <a:off x="175361" y="1038605"/>
            <a:ext cx="8769350" cy="4966970"/>
          </a:xfrm>
          <a:prstGeom prst="rect">
            <a:avLst/>
          </a:prstGeom>
        </p:spPr>
        <p:txBody>
          <a:bodyPr vert="horz" wrap="square" lIns="0" tIns="12700" rIns="0" bIns="0" rtlCol="0">
            <a:spAutoFit/>
          </a:bodyPr>
          <a:lstStyle/>
          <a:p>
            <a:pPr marL="3175"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English </a:t>
            </a:r>
            <a:r>
              <a:rPr kumimoji="0" sz="1800" b="0" i="0" u="none" strike="noStrike" kern="1200" cap="none" spc="0" normalizeH="0" baseline="0" noProof="0" dirty="0">
                <a:ln>
                  <a:noFill/>
                </a:ln>
                <a:solidFill>
                  <a:srgbClr val="6F2F9F"/>
                </a:solidFill>
                <a:effectLst/>
                <a:uLnTx/>
                <a:uFillTx/>
                <a:latin typeface="Calibri"/>
                <a:ea typeface="+mn-ea"/>
                <a:cs typeface="Calibri"/>
              </a:rPr>
              <a:t>6</a:t>
            </a:r>
            <a:r>
              <a:rPr kumimoji="0" sz="1800" b="0" i="0" u="none" strike="noStrike" kern="1200" cap="none" spc="-35" normalizeH="0" baseline="0" noProof="0" dirty="0">
                <a:ln>
                  <a:noFill/>
                </a:ln>
                <a:solidFill>
                  <a:srgbClr val="6F2F9F"/>
                </a:solidFill>
                <a:effectLst/>
                <a:uLnTx/>
                <a:uFillTx/>
                <a:latin typeface="Calibri"/>
                <a:ea typeface="+mn-ea"/>
                <a:cs typeface="Calibri"/>
              </a:rPr>
              <a:t> </a:t>
            </a:r>
            <a:r>
              <a:rPr kumimoji="0" sz="1800" b="0" i="0" u="none" strike="noStrike" kern="1200" cap="none" spc="-5" normalizeH="0" baseline="0" noProof="0" dirty="0">
                <a:ln>
                  <a:noFill/>
                </a:ln>
                <a:solidFill>
                  <a:srgbClr val="6F2F9F"/>
                </a:solidFill>
                <a:effectLst/>
                <a:uLnTx/>
                <a:uFillTx/>
                <a:latin typeface="Calibri"/>
                <a:ea typeface="+mn-ea"/>
                <a:cs typeface="Calibri"/>
              </a:rPr>
              <a:t>s.h.</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50165" marR="43180" lvl="0" indent="508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srgbClr val="6F2F9F"/>
                </a:solidFill>
                <a:effectLst/>
                <a:uLnTx/>
                <a:uFillTx/>
                <a:latin typeface="Calibri"/>
                <a:ea typeface="+mn-ea"/>
                <a:cs typeface="Calibri"/>
              </a:rPr>
              <a:t>ENGL </a:t>
            </a:r>
            <a:r>
              <a:rPr kumimoji="0" sz="1800" b="0" i="0" u="none" strike="noStrike" kern="1200" cap="none" spc="0" normalizeH="0" baseline="0" noProof="0" dirty="0">
                <a:ln>
                  <a:noFill/>
                </a:ln>
                <a:solidFill>
                  <a:srgbClr val="6F2F9F"/>
                </a:solidFill>
                <a:effectLst/>
                <a:uLnTx/>
                <a:uFillTx/>
                <a:latin typeface="Calibri"/>
                <a:ea typeface="+mn-ea"/>
                <a:cs typeface="Calibri"/>
              </a:rPr>
              <a:t>1100 </a:t>
            </a:r>
            <a:r>
              <a:rPr kumimoji="0" sz="1800" b="0" i="0" u="none" strike="noStrike" kern="1200" cap="none" spc="-5" normalizeH="0" baseline="0" noProof="0" dirty="0">
                <a:ln>
                  <a:noFill/>
                </a:ln>
                <a:solidFill>
                  <a:srgbClr val="6F2F9F"/>
                </a:solidFill>
                <a:effectLst/>
                <a:uLnTx/>
                <a:uFillTx/>
                <a:latin typeface="Calibri"/>
                <a:ea typeface="+mn-ea"/>
                <a:cs typeface="Calibri"/>
              </a:rPr>
              <a:t>(WI) </a:t>
            </a:r>
            <a:r>
              <a:rPr kumimoji="0" sz="1800" b="0" i="0" u="none" strike="noStrike" kern="1200" cap="none" spc="-10" normalizeH="0" baseline="0" noProof="0" dirty="0">
                <a:ln>
                  <a:noFill/>
                </a:ln>
                <a:solidFill>
                  <a:srgbClr val="6F2F9F"/>
                </a:solidFill>
                <a:effectLst/>
                <a:uLnTx/>
                <a:uFillTx/>
                <a:latin typeface="Calibri"/>
                <a:ea typeface="+mn-ea"/>
                <a:cs typeface="Calibri"/>
              </a:rPr>
              <a:t>to </a:t>
            </a:r>
            <a:r>
              <a:rPr kumimoji="0" sz="1800" b="0" i="0" u="none" strike="noStrike" kern="1200" cap="none" spc="-5" normalizeH="0" baseline="0" noProof="0" dirty="0">
                <a:ln>
                  <a:noFill/>
                </a:ln>
                <a:solidFill>
                  <a:srgbClr val="6F2F9F"/>
                </a:solidFill>
                <a:effectLst/>
                <a:uLnTx/>
                <a:uFillTx/>
                <a:latin typeface="Calibri"/>
                <a:ea typeface="+mn-ea"/>
                <a:cs typeface="Calibri"/>
              </a:rPr>
              <a:t>be </a:t>
            </a:r>
            <a:r>
              <a:rPr kumimoji="0" sz="1800" b="0" i="0" u="none" strike="noStrike" kern="1200" cap="none" spc="-20" normalizeH="0" baseline="0" noProof="0" dirty="0">
                <a:ln>
                  <a:noFill/>
                </a:ln>
                <a:solidFill>
                  <a:srgbClr val="6F2F9F"/>
                </a:solidFill>
                <a:effectLst/>
                <a:uLnTx/>
                <a:uFillTx/>
                <a:latin typeface="Calibri"/>
                <a:ea typeface="+mn-ea"/>
                <a:cs typeface="Calibri"/>
              </a:rPr>
              <a:t>taken </a:t>
            </a:r>
            <a:r>
              <a:rPr kumimoji="0" sz="1800" b="0" i="0" u="none" strike="noStrike" kern="1200" cap="none" spc="-5" normalizeH="0" baseline="0" noProof="0" dirty="0">
                <a:ln>
                  <a:noFill/>
                </a:ln>
                <a:solidFill>
                  <a:srgbClr val="6F2F9F"/>
                </a:solidFill>
                <a:effectLst/>
                <a:uLnTx/>
                <a:uFillTx/>
                <a:latin typeface="Calibri"/>
                <a:ea typeface="+mn-ea"/>
                <a:cs typeface="Calibri"/>
              </a:rPr>
              <a:t>during </a:t>
            </a:r>
            <a:r>
              <a:rPr kumimoji="0" sz="1800" b="0" i="0" u="none" strike="noStrike" kern="1200" cap="none" spc="0" normalizeH="0" baseline="0" noProof="0" dirty="0">
                <a:ln>
                  <a:noFill/>
                </a:ln>
                <a:solidFill>
                  <a:srgbClr val="6F2F9F"/>
                </a:solidFill>
                <a:effectLst/>
                <a:uLnTx/>
                <a:uFillTx/>
                <a:latin typeface="Calibri"/>
                <a:ea typeface="+mn-ea"/>
                <a:cs typeface="Calibri"/>
              </a:rPr>
              <a:t>1</a:t>
            </a:r>
            <a:r>
              <a:rPr kumimoji="0" sz="1800" b="0" i="0" u="none" strike="noStrike" kern="1200" cap="none" spc="0" normalizeH="0" baseline="25462" noProof="0" dirty="0">
                <a:ln>
                  <a:noFill/>
                </a:ln>
                <a:solidFill>
                  <a:srgbClr val="6F2F9F"/>
                </a:solidFill>
                <a:effectLst/>
                <a:uLnTx/>
                <a:uFillTx/>
                <a:latin typeface="Calibri"/>
                <a:ea typeface="+mn-ea"/>
                <a:cs typeface="Calibri"/>
              </a:rPr>
              <a:t>st </a:t>
            </a:r>
            <a:r>
              <a:rPr kumimoji="0" sz="1800" b="0" i="0" u="none" strike="noStrike" kern="1200" cap="none" spc="-5" normalizeH="0" baseline="0" noProof="0" dirty="0">
                <a:ln>
                  <a:noFill/>
                </a:ln>
                <a:solidFill>
                  <a:srgbClr val="6F2F9F"/>
                </a:solidFill>
                <a:effectLst/>
                <a:uLnTx/>
                <a:uFillTx/>
                <a:latin typeface="Calibri"/>
                <a:ea typeface="+mn-ea"/>
                <a:cs typeface="Calibri"/>
              </a:rPr>
              <a:t>year; ENGL </a:t>
            </a:r>
            <a:r>
              <a:rPr kumimoji="0" sz="1800" b="0" i="0" u="none" strike="noStrike" kern="1200" cap="none" spc="0" normalizeH="0" baseline="0" noProof="0" dirty="0">
                <a:ln>
                  <a:noFill/>
                </a:ln>
                <a:solidFill>
                  <a:srgbClr val="6F2F9F"/>
                </a:solidFill>
                <a:effectLst/>
                <a:uLnTx/>
                <a:uFillTx/>
                <a:latin typeface="Calibri"/>
                <a:ea typeface="+mn-ea"/>
                <a:cs typeface="Calibri"/>
              </a:rPr>
              <a:t>2201 </a:t>
            </a:r>
            <a:r>
              <a:rPr kumimoji="0" sz="1800" b="0" i="0" u="none" strike="noStrike" kern="1200" cap="none" spc="-5" normalizeH="0" baseline="0" noProof="0" dirty="0">
                <a:ln>
                  <a:noFill/>
                </a:ln>
                <a:solidFill>
                  <a:srgbClr val="6F2F9F"/>
                </a:solidFill>
                <a:effectLst/>
                <a:uLnTx/>
                <a:uFillTx/>
                <a:latin typeface="Calibri"/>
                <a:ea typeface="+mn-ea"/>
                <a:cs typeface="Calibri"/>
              </a:rPr>
              <a:t>(WI) </a:t>
            </a:r>
            <a:r>
              <a:rPr kumimoji="0" sz="1800" b="0" i="0" u="none" strike="noStrike" kern="1200" cap="none" spc="-10" normalizeH="0" baseline="0" noProof="0" dirty="0">
                <a:ln>
                  <a:noFill/>
                </a:ln>
                <a:solidFill>
                  <a:srgbClr val="6F2F9F"/>
                </a:solidFill>
                <a:effectLst/>
                <a:uLnTx/>
                <a:uFillTx/>
                <a:latin typeface="Calibri"/>
                <a:ea typeface="+mn-ea"/>
                <a:cs typeface="Calibri"/>
              </a:rPr>
              <a:t>to </a:t>
            </a:r>
            <a:r>
              <a:rPr kumimoji="0" sz="1800" b="0" i="0" u="none" strike="noStrike" kern="1200" cap="none" spc="-5" normalizeH="0" baseline="0" noProof="0" dirty="0">
                <a:ln>
                  <a:noFill/>
                </a:ln>
                <a:solidFill>
                  <a:srgbClr val="6F2F9F"/>
                </a:solidFill>
                <a:effectLst/>
                <a:uLnTx/>
                <a:uFillTx/>
                <a:latin typeface="Calibri"/>
                <a:ea typeface="+mn-ea"/>
                <a:cs typeface="Calibri"/>
              </a:rPr>
              <a:t>be </a:t>
            </a:r>
            <a:r>
              <a:rPr kumimoji="0" sz="1800" b="0" i="0" u="none" strike="noStrike" kern="1200" cap="none" spc="-20" normalizeH="0" baseline="0" noProof="0" dirty="0">
                <a:ln>
                  <a:noFill/>
                </a:ln>
                <a:solidFill>
                  <a:srgbClr val="6F2F9F"/>
                </a:solidFill>
                <a:effectLst/>
                <a:uLnTx/>
                <a:uFillTx/>
                <a:latin typeface="Calibri"/>
                <a:ea typeface="+mn-ea"/>
                <a:cs typeface="Calibri"/>
              </a:rPr>
              <a:t>taken </a:t>
            </a:r>
            <a:r>
              <a:rPr kumimoji="0" sz="1800" b="0" i="0" u="none" strike="noStrike" kern="1200" cap="none" spc="-5" normalizeH="0" baseline="0" noProof="0" dirty="0">
                <a:ln>
                  <a:noFill/>
                </a:ln>
                <a:solidFill>
                  <a:srgbClr val="6F2F9F"/>
                </a:solidFill>
                <a:effectLst/>
                <a:uLnTx/>
                <a:uFillTx/>
                <a:latin typeface="Calibri"/>
                <a:ea typeface="+mn-ea"/>
                <a:cs typeface="Calibri"/>
              </a:rPr>
              <a:t>during </a:t>
            </a:r>
            <a:r>
              <a:rPr kumimoji="0" sz="1800" b="0" i="0" u="none" strike="noStrike" kern="1200" cap="none" spc="5" normalizeH="0" baseline="0" noProof="0" dirty="0">
                <a:ln>
                  <a:noFill/>
                </a:ln>
                <a:solidFill>
                  <a:srgbClr val="6F2F9F"/>
                </a:solidFill>
                <a:effectLst/>
                <a:uLnTx/>
                <a:uFillTx/>
                <a:latin typeface="Calibri"/>
                <a:ea typeface="+mn-ea"/>
                <a:cs typeface="Calibri"/>
              </a:rPr>
              <a:t>2</a:t>
            </a:r>
            <a:r>
              <a:rPr kumimoji="0" sz="1800" b="0" i="0" u="none" strike="noStrike" kern="1200" cap="none" spc="7" normalizeH="0" baseline="25462" noProof="0" dirty="0">
                <a:ln>
                  <a:noFill/>
                </a:ln>
                <a:solidFill>
                  <a:srgbClr val="6F2F9F"/>
                </a:solidFill>
                <a:effectLst/>
                <a:uLnTx/>
                <a:uFillTx/>
                <a:latin typeface="Calibri"/>
                <a:ea typeface="+mn-ea"/>
                <a:cs typeface="Calibri"/>
              </a:rPr>
              <a:t>nd </a:t>
            </a:r>
            <a:r>
              <a:rPr kumimoji="0" sz="1800" b="0" i="0" u="none" strike="noStrike" kern="1200" cap="none" spc="-10" normalizeH="0" baseline="0" noProof="0" dirty="0">
                <a:ln>
                  <a:noFill/>
                </a:ln>
                <a:solidFill>
                  <a:srgbClr val="6F2F9F"/>
                </a:solidFill>
                <a:effectLst/>
                <a:uLnTx/>
                <a:uFillTx/>
                <a:latin typeface="Calibri"/>
                <a:ea typeface="+mn-ea"/>
                <a:cs typeface="Calibri"/>
              </a:rPr>
              <a:t>year  </a:t>
            </a:r>
            <a:r>
              <a:rPr kumimoji="0" sz="1800" b="1" i="0" u="none" strike="noStrike" kern="1200" cap="none" spc="0" normalizeH="0" baseline="0" noProof="0" dirty="0">
                <a:ln>
                  <a:noFill/>
                </a:ln>
                <a:solidFill>
                  <a:prstClr val="black"/>
                </a:solidFill>
                <a:effectLst/>
                <a:uLnTx/>
                <a:uFillTx/>
                <a:latin typeface="Calibri"/>
                <a:ea typeface="+mn-ea"/>
                <a:cs typeface="Calibri"/>
              </a:rPr>
              <a:t>Social </a:t>
            </a:r>
            <a:r>
              <a:rPr kumimoji="0" sz="1800" b="1" i="0" u="none" strike="noStrike" kern="1200" cap="none" spc="-5" normalizeH="0" baseline="0" noProof="0" dirty="0">
                <a:ln>
                  <a:noFill/>
                </a:ln>
                <a:solidFill>
                  <a:prstClr val="black"/>
                </a:solidFill>
                <a:effectLst/>
                <a:uLnTx/>
                <a:uFillTx/>
                <a:latin typeface="Calibri"/>
                <a:ea typeface="+mn-ea"/>
                <a:cs typeface="Calibri"/>
              </a:rPr>
              <a:t>Sciences </a:t>
            </a:r>
            <a:r>
              <a:rPr kumimoji="0" sz="1800" b="0" i="0" u="none" strike="noStrike" kern="1200" cap="none" spc="0" normalizeH="0" baseline="0" noProof="0" dirty="0">
                <a:ln>
                  <a:noFill/>
                </a:ln>
                <a:solidFill>
                  <a:srgbClr val="6F2F9F"/>
                </a:solidFill>
                <a:effectLst/>
                <a:uLnTx/>
                <a:uFillTx/>
                <a:latin typeface="Calibri"/>
                <a:ea typeface="+mn-ea"/>
                <a:cs typeface="Calibri"/>
              </a:rPr>
              <a:t>9 </a:t>
            </a:r>
            <a:r>
              <a:rPr kumimoji="0" sz="1800" b="0" i="0" u="none" strike="noStrike" kern="1200" cap="none" spc="-5" normalizeH="0" baseline="0" noProof="0" dirty="0">
                <a:ln>
                  <a:noFill/>
                </a:ln>
                <a:solidFill>
                  <a:srgbClr val="6F2F9F"/>
                </a:solidFill>
                <a:effectLst/>
                <a:uLnTx/>
                <a:uFillTx/>
                <a:latin typeface="Calibri"/>
                <a:ea typeface="+mn-ea"/>
                <a:cs typeface="Calibri"/>
              </a:rPr>
              <a:t>s.h. (with </a:t>
            </a:r>
            <a:r>
              <a:rPr kumimoji="0" sz="1800" b="0" i="0" u="none" strike="noStrike" kern="1200" cap="none" spc="-10" normalizeH="0" baseline="0" noProof="0" dirty="0">
                <a:ln>
                  <a:noFill/>
                </a:ln>
                <a:solidFill>
                  <a:srgbClr val="6F2F9F"/>
                </a:solidFill>
                <a:effectLst/>
                <a:uLnTx/>
                <a:uFillTx/>
                <a:latin typeface="Calibri"/>
                <a:ea typeface="+mn-ea"/>
                <a:cs typeface="Calibri"/>
              </a:rPr>
              <a:t>at </a:t>
            </a:r>
            <a:r>
              <a:rPr kumimoji="0" sz="1800" b="0" i="0" u="none" strike="noStrike" kern="1200" cap="none" spc="-5" normalizeH="0" baseline="0" noProof="0" dirty="0">
                <a:ln>
                  <a:noFill/>
                </a:ln>
                <a:solidFill>
                  <a:srgbClr val="6F2F9F"/>
                </a:solidFill>
                <a:effectLst/>
                <a:uLnTx/>
                <a:uFillTx/>
                <a:latin typeface="Calibri"/>
                <a:ea typeface="+mn-ea"/>
                <a:cs typeface="Calibri"/>
              </a:rPr>
              <a:t>least </a:t>
            </a:r>
            <a:r>
              <a:rPr kumimoji="0" sz="1800" b="0" i="0" u="none" strike="noStrike" kern="1200" cap="none" spc="0" normalizeH="0" baseline="0" noProof="0" dirty="0">
                <a:ln>
                  <a:noFill/>
                </a:ln>
                <a:solidFill>
                  <a:srgbClr val="6F2F9F"/>
                </a:solidFill>
                <a:effectLst/>
                <a:uLnTx/>
                <a:uFillTx/>
                <a:latin typeface="Calibri"/>
                <a:ea typeface="+mn-ea"/>
                <a:cs typeface="Calibri"/>
              </a:rPr>
              <a:t>1 </a:t>
            </a:r>
            <a:r>
              <a:rPr kumimoji="0" sz="1800" b="0" i="0" u="none" strike="noStrike" kern="1200" cap="none" spc="-15" normalizeH="0" baseline="0" noProof="0" dirty="0">
                <a:ln>
                  <a:noFill/>
                </a:ln>
                <a:solidFill>
                  <a:srgbClr val="6F2F9F"/>
                </a:solidFill>
                <a:effectLst/>
                <a:uLnTx/>
                <a:uFillTx/>
                <a:latin typeface="Calibri"/>
                <a:ea typeface="+mn-ea"/>
                <a:cs typeface="Calibri"/>
              </a:rPr>
              <a:t>course </a:t>
            </a:r>
            <a:r>
              <a:rPr kumimoji="0" sz="1800" b="0" i="0" u="none" strike="noStrike" kern="1200" cap="none" spc="-10" normalizeH="0" baseline="0" noProof="0" dirty="0">
                <a:ln>
                  <a:noFill/>
                </a:ln>
                <a:solidFill>
                  <a:srgbClr val="6F2F9F"/>
                </a:solidFill>
                <a:effectLst/>
                <a:uLnTx/>
                <a:uFillTx/>
                <a:latin typeface="Calibri"/>
                <a:ea typeface="+mn-ea"/>
                <a:cs typeface="Calibri"/>
              </a:rPr>
              <a:t>from </a:t>
            </a:r>
            <a:r>
              <a:rPr kumimoji="0" sz="1800" b="0" i="0" u="none" strike="noStrike" kern="1200" cap="none" spc="0" normalizeH="0" baseline="0" noProof="0" dirty="0">
                <a:ln>
                  <a:noFill/>
                </a:ln>
                <a:solidFill>
                  <a:srgbClr val="6F2F9F"/>
                </a:solidFill>
                <a:effectLst/>
                <a:uLnTx/>
                <a:uFillTx/>
                <a:latin typeface="Calibri"/>
                <a:ea typeface="+mn-ea"/>
                <a:cs typeface="Calibri"/>
              </a:rPr>
              <a:t>2 </a:t>
            </a:r>
            <a:r>
              <a:rPr kumimoji="0" sz="1800" b="0" i="0" u="none" strike="noStrike" kern="1200" cap="none" spc="-15" normalizeH="0" baseline="0" noProof="0" dirty="0">
                <a:ln>
                  <a:noFill/>
                </a:ln>
                <a:solidFill>
                  <a:srgbClr val="6F2F9F"/>
                </a:solidFill>
                <a:effectLst/>
                <a:uLnTx/>
                <a:uFillTx/>
                <a:latin typeface="Calibri"/>
                <a:ea typeface="+mn-ea"/>
                <a:cs typeface="Calibri"/>
              </a:rPr>
              <a:t>different </a:t>
            </a:r>
            <a:r>
              <a:rPr kumimoji="0" sz="1800" b="0" i="0" u="none" strike="noStrike" kern="1200" cap="none" spc="-5" normalizeH="0" baseline="0" noProof="0" dirty="0">
                <a:ln>
                  <a:noFill/>
                </a:ln>
                <a:solidFill>
                  <a:srgbClr val="6F2F9F"/>
                </a:solidFill>
                <a:effectLst/>
                <a:uLnTx/>
                <a:uFillTx/>
                <a:latin typeface="Calibri"/>
                <a:ea typeface="+mn-ea"/>
                <a:cs typeface="Calibri"/>
              </a:rPr>
              <a:t>disciplines such </a:t>
            </a:r>
            <a:r>
              <a:rPr kumimoji="0" sz="1800" b="0" i="0" u="none" strike="noStrike" kern="1200" cap="none" spc="0" normalizeH="0" baseline="0" noProof="0" dirty="0">
                <a:ln>
                  <a:noFill/>
                </a:ln>
                <a:solidFill>
                  <a:srgbClr val="6F2F9F"/>
                </a:solidFill>
                <a:effectLst/>
                <a:uLnTx/>
                <a:uFillTx/>
                <a:latin typeface="Calibri"/>
                <a:ea typeface="+mn-ea"/>
                <a:cs typeface="Calibri"/>
              </a:rPr>
              <a:t>as </a:t>
            </a:r>
            <a:r>
              <a:rPr kumimoji="0" sz="1800" b="0" i="0" u="none" strike="noStrike" kern="1200" cap="none" spc="-20" normalizeH="0" baseline="0" noProof="0" dirty="0">
                <a:ln>
                  <a:noFill/>
                </a:ln>
                <a:solidFill>
                  <a:srgbClr val="6F2F9F"/>
                </a:solidFill>
                <a:effectLst/>
                <a:uLnTx/>
                <a:uFillTx/>
                <a:latin typeface="Calibri"/>
                <a:ea typeface="+mn-ea"/>
                <a:cs typeface="Calibri"/>
              </a:rPr>
              <a:t>Anthropology,  </a:t>
            </a:r>
            <a:r>
              <a:rPr kumimoji="0" sz="1800" b="0" i="0" u="none" strike="noStrike" kern="1200" cap="none" spc="-25" normalizeH="0" baseline="0" noProof="0" dirty="0">
                <a:ln>
                  <a:noFill/>
                </a:ln>
                <a:solidFill>
                  <a:srgbClr val="6F2F9F"/>
                </a:solidFill>
                <a:effectLst/>
                <a:uLnTx/>
                <a:uFillTx/>
                <a:latin typeface="Calibri"/>
                <a:ea typeface="+mn-ea"/>
                <a:cs typeface="Calibri"/>
              </a:rPr>
              <a:t>Geography, </a:t>
            </a:r>
            <a:r>
              <a:rPr kumimoji="0" sz="1800" b="0" i="0" u="none" strike="noStrike" kern="1200" cap="none" spc="-15" normalizeH="0" baseline="0" noProof="0" dirty="0">
                <a:ln>
                  <a:noFill/>
                </a:ln>
                <a:solidFill>
                  <a:srgbClr val="6F2F9F"/>
                </a:solidFill>
                <a:effectLst/>
                <a:uLnTx/>
                <a:uFillTx/>
                <a:latin typeface="Calibri"/>
                <a:ea typeface="+mn-ea"/>
                <a:cs typeface="Calibri"/>
              </a:rPr>
              <a:t>Political </a:t>
            </a:r>
            <a:r>
              <a:rPr kumimoji="0" sz="1800" b="0" i="0" u="none" strike="noStrike" kern="1200" cap="none" spc="-5" normalizeH="0" baseline="0" noProof="0" dirty="0">
                <a:ln>
                  <a:noFill/>
                </a:ln>
                <a:solidFill>
                  <a:srgbClr val="6F2F9F"/>
                </a:solidFill>
                <a:effectLst/>
                <a:uLnTx/>
                <a:uFillTx/>
                <a:latin typeface="Calibri"/>
                <a:ea typeface="+mn-ea"/>
                <a:cs typeface="Calibri"/>
              </a:rPr>
              <a:t>Science, </a:t>
            </a:r>
            <a:r>
              <a:rPr kumimoji="0" sz="1800" b="0" i="0" u="none" strike="noStrike" kern="1200" cap="none" spc="-25" normalizeH="0" baseline="0" noProof="0" dirty="0">
                <a:ln>
                  <a:noFill/>
                </a:ln>
                <a:solidFill>
                  <a:srgbClr val="6F2F9F"/>
                </a:solidFill>
                <a:effectLst/>
                <a:uLnTx/>
                <a:uFillTx/>
                <a:latin typeface="Calibri"/>
                <a:ea typeface="+mn-ea"/>
                <a:cs typeface="Calibri"/>
              </a:rPr>
              <a:t>Psychology, </a:t>
            </a:r>
            <a:r>
              <a:rPr kumimoji="0" sz="1800" b="0" i="0" u="none" strike="noStrike" kern="1200" cap="none" spc="-20" normalizeH="0" baseline="0" noProof="0" dirty="0">
                <a:ln>
                  <a:noFill/>
                </a:ln>
                <a:solidFill>
                  <a:srgbClr val="6F2F9F"/>
                </a:solidFill>
                <a:effectLst/>
                <a:uLnTx/>
                <a:uFillTx/>
                <a:latin typeface="Calibri"/>
                <a:ea typeface="+mn-ea"/>
                <a:cs typeface="Calibri"/>
              </a:rPr>
              <a:t>Sociology,</a:t>
            </a:r>
            <a:r>
              <a:rPr kumimoji="0" sz="1800" b="0" i="0" u="none" strike="noStrike" kern="1200" cap="none" spc="180" normalizeH="0" baseline="0" noProof="0" dirty="0">
                <a:ln>
                  <a:noFill/>
                </a:ln>
                <a:solidFill>
                  <a:srgbClr val="6F2F9F"/>
                </a:solidFill>
                <a:effectLst/>
                <a:uLnTx/>
                <a:uFillTx/>
                <a:latin typeface="Calibri"/>
                <a:ea typeface="+mn-ea"/>
                <a:cs typeface="Calibri"/>
              </a:rPr>
              <a:t> </a:t>
            </a:r>
            <a:r>
              <a:rPr kumimoji="0" sz="1800" b="0" i="0" u="none" strike="noStrike" kern="1200" cap="none" spc="-15" normalizeH="0" baseline="0" noProof="0" dirty="0">
                <a:ln>
                  <a:noFill/>
                </a:ln>
                <a:solidFill>
                  <a:srgbClr val="6F2F9F"/>
                </a:solidFill>
                <a:effectLst/>
                <a:uLnTx/>
                <a:uFillTx/>
                <a:latin typeface="Calibri"/>
                <a:ea typeface="+mn-ea"/>
                <a:cs typeface="Calibri"/>
              </a:rPr>
              <a:t>etc)</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6200" marR="6731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Calibri"/>
                <a:ea typeface="+mn-ea"/>
                <a:cs typeface="Calibri"/>
              </a:rPr>
              <a:t>Natural </a:t>
            </a:r>
            <a:r>
              <a:rPr kumimoji="0" sz="1800" b="1" i="0" u="none" strike="noStrike" kern="1200" cap="none" spc="0" normalizeH="0" baseline="0" noProof="0" dirty="0">
                <a:ln>
                  <a:noFill/>
                </a:ln>
                <a:solidFill>
                  <a:prstClr val="black"/>
                </a:solidFill>
                <a:effectLst/>
                <a:uLnTx/>
                <a:uFillTx/>
                <a:latin typeface="Calibri"/>
                <a:ea typeface="+mn-ea"/>
                <a:cs typeface="Calibri"/>
              </a:rPr>
              <a:t>Sciences </a:t>
            </a:r>
            <a:r>
              <a:rPr kumimoji="0" sz="1800" b="0" i="0" u="none" strike="noStrike" kern="1200" cap="none" spc="0" normalizeH="0" baseline="0" noProof="0" dirty="0">
                <a:ln>
                  <a:noFill/>
                </a:ln>
                <a:solidFill>
                  <a:srgbClr val="6F2F9F"/>
                </a:solidFill>
                <a:effectLst/>
                <a:uLnTx/>
                <a:uFillTx/>
                <a:latin typeface="Calibri"/>
                <a:ea typeface="+mn-ea"/>
                <a:cs typeface="Calibri"/>
              </a:rPr>
              <a:t>7 </a:t>
            </a:r>
            <a:r>
              <a:rPr kumimoji="0" sz="1800" b="0" i="0" u="none" strike="noStrike" kern="1200" cap="none" spc="-5" normalizeH="0" baseline="0" noProof="0" dirty="0">
                <a:ln>
                  <a:noFill/>
                </a:ln>
                <a:solidFill>
                  <a:srgbClr val="6F2F9F"/>
                </a:solidFill>
                <a:effectLst/>
                <a:uLnTx/>
                <a:uFillTx/>
                <a:latin typeface="Calibri"/>
                <a:ea typeface="+mn-ea"/>
                <a:cs typeface="Calibri"/>
              </a:rPr>
              <a:t>s.h. (and </a:t>
            </a:r>
            <a:r>
              <a:rPr kumimoji="0" sz="1800" b="0" i="0" u="none" strike="noStrike" kern="1200" cap="none" spc="-10" normalizeH="0" baseline="0" noProof="0" dirty="0">
                <a:ln>
                  <a:noFill/>
                </a:ln>
                <a:solidFill>
                  <a:srgbClr val="6F2F9F"/>
                </a:solidFill>
                <a:effectLst/>
                <a:uLnTx/>
                <a:uFillTx/>
                <a:latin typeface="Calibri"/>
                <a:ea typeface="+mn-ea"/>
                <a:cs typeface="Calibri"/>
              </a:rPr>
              <a:t>at </a:t>
            </a:r>
            <a:r>
              <a:rPr kumimoji="0" sz="1800" b="0" i="0" u="none" strike="noStrike" kern="1200" cap="none" spc="-5" normalizeH="0" baseline="0" noProof="0" dirty="0">
                <a:ln>
                  <a:noFill/>
                </a:ln>
                <a:solidFill>
                  <a:srgbClr val="6F2F9F"/>
                </a:solidFill>
                <a:effectLst/>
                <a:uLnTx/>
                <a:uFillTx/>
                <a:latin typeface="Calibri"/>
                <a:ea typeface="+mn-ea"/>
                <a:cs typeface="Calibri"/>
              </a:rPr>
              <a:t>least </a:t>
            </a:r>
            <a:r>
              <a:rPr kumimoji="0" sz="1800" b="0" i="0" u="none" strike="noStrike" kern="1200" cap="none" spc="0" normalizeH="0" baseline="0" noProof="0" dirty="0">
                <a:ln>
                  <a:noFill/>
                </a:ln>
                <a:solidFill>
                  <a:srgbClr val="6F2F9F"/>
                </a:solidFill>
                <a:effectLst/>
                <a:uLnTx/>
                <a:uFillTx/>
                <a:latin typeface="Calibri"/>
                <a:ea typeface="+mn-ea"/>
                <a:cs typeface="Calibri"/>
              </a:rPr>
              <a:t>1 </a:t>
            </a:r>
            <a:r>
              <a:rPr kumimoji="0" sz="1800" b="0" i="0" u="none" strike="noStrike" kern="1200" cap="none" spc="-5" normalizeH="0" baseline="0" noProof="0" dirty="0">
                <a:ln>
                  <a:noFill/>
                </a:ln>
                <a:solidFill>
                  <a:srgbClr val="6F2F9F"/>
                </a:solidFill>
                <a:effectLst/>
                <a:uLnTx/>
                <a:uFillTx/>
                <a:latin typeface="Calibri"/>
                <a:ea typeface="+mn-ea"/>
                <a:cs typeface="Calibri"/>
              </a:rPr>
              <a:t>of </a:t>
            </a:r>
            <a:r>
              <a:rPr kumimoji="0" sz="1800" b="0" i="0" u="none" strike="noStrike" kern="1200" cap="none" spc="0" normalizeH="0" baseline="0" noProof="0" dirty="0">
                <a:ln>
                  <a:noFill/>
                </a:ln>
                <a:solidFill>
                  <a:srgbClr val="6F2F9F"/>
                </a:solidFill>
                <a:effectLst/>
                <a:uLnTx/>
                <a:uFillTx/>
                <a:latin typeface="Calibri"/>
                <a:ea typeface="+mn-ea"/>
                <a:cs typeface="Calibri"/>
              </a:rPr>
              <a:t>them </a:t>
            </a:r>
            <a:r>
              <a:rPr kumimoji="0" sz="1800" b="0" i="0" u="none" strike="noStrike" kern="1200" cap="none" spc="-5" normalizeH="0" baseline="0" noProof="0" dirty="0">
                <a:ln>
                  <a:noFill/>
                </a:ln>
                <a:solidFill>
                  <a:srgbClr val="6F2F9F"/>
                </a:solidFill>
                <a:effectLst/>
                <a:uLnTx/>
                <a:uFillTx/>
                <a:latin typeface="Calibri"/>
                <a:ea typeface="+mn-ea"/>
                <a:cs typeface="Calibri"/>
              </a:rPr>
              <a:t>must </a:t>
            </a:r>
            <a:r>
              <a:rPr kumimoji="0" sz="1800" b="0" i="0" u="none" strike="noStrike" kern="1200" cap="none" spc="-10" normalizeH="0" baseline="0" noProof="0" dirty="0">
                <a:ln>
                  <a:noFill/>
                </a:ln>
                <a:solidFill>
                  <a:srgbClr val="6F2F9F"/>
                </a:solidFill>
                <a:effectLst/>
                <a:uLnTx/>
                <a:uFillTx/>
                <a:latin typeface="Calibri"/>
                <a:ea typeface="+mn-ea"/>
                <a:cs typeface="Calibri"/>
              </a:rPr>
              <a:t>contain </a:t>
            </a:r>
            <a:r>
              <a:rPr kumimoji="0" sz="1800" b="0" i="0" u="none" strike="noStrike" kern="1200" cap="none" spc="0" normalizeH="0" baseline="0" noProof="0" dirty="0">
                <a:ln>
                  <a:noFill/>
                </a:ln>
                <a:solidFill>
                  <a:srgbClr val="6F2F9F"/>
                </a:solidFill>
                <a:effectLst/>
                <a:uLnTx/>
                <a:uFillTx/>
                <a:latin typeface="Calibri"/>
                <a:ea typeface="+mn-ea"/>
                <a:cs typeface="Calibri"/>
              </a:rPr>
              <a:t>a </a:t>
            </a:r>
            <a:r>
              <a:rPr kumimoji="0" sz="1800" b="0" i="0" u="none" strike="noStrike" kern="1200" cap="none" spc="-5" normalizeH="0" baseline="0" noProof="0" dirty="0">
                <a:ln>
                  <a:noFill/>
                </a:ln>
                <a:solidFill>
                  <a:srgbClr val="6F2F9F"/>
                </a:solidFill>
                <a:effectLst/>
                <a:uLnTx/>
                <a:uFillTx/>
                <a:latin typeface="Calibri"/>
                <a:ea typeface="+mn-ea"/>
                <a:cs typeface="Calibri"/>
              </a:rPr>
              <a:t>LAB such </a:t>
            </a:r>
            <a:r>
              <a:rPr kumimoji="0" sz="1800" b="0" i="0" u="none" strike="noStrike" kern="1200" cap="none" spc="0" normalizeH="0" baseline="0" noProof="0" dirty="0">
                <a:ln>
                  <a:noFill/>
                </a:ln>
                <a:solidFill>
                  <a:srgbClr val="6F2F9F"/>
                </a:solidFill>
                <a:effectLst/>
                <a:uLnTx/>
                <a:uFillTx/>
                <a:latin typeface="Calibri"/>
                <a:ea typeface="+mn-ea"/>
                <a:cs typeface="Calibri"/>
              </a:rPr>
              <a:t>as </a:t>
            </a:r>
            <a:r>
              <a:rPr kumimoji="0" sz="1800" b="0" i="0" u="none" strike="noStrike" kern="1200" cap="none" spc="-20" normalizeH="0" baseline="0" noProof="0" dirty="0">
                <a:ln>
                  <a:noFill/>
                </a:ln>
                <a:solidFill>
                  <a:srgbClr val="6F2F9F"/>
                </a:solidFill>
                <a:effectLst/>
                <a:uLnTx/>
                <a:uFillTx/>
                <a:latin typeface="Calibri"/>
                <a:ea typeface="+mn-ea"/>
                <a:cs typeface="Calibri"/>
              </a:rPr>
              <a:t>Biology, Chemistry,  Geology,</a:t>
            </a:r>
            <a:r>
              <a:rPr kumimoji="0" sz="1800" b="0" i="0" u="none" strike="noStrike" kern="1200" cap="none" spc="0" normalizeH="0" baseline="0" noProof="0" dirty="0">
                <a:ln>
                  <a:noFill/>
                </a:ln>
                <a:solidFill>
                  <a:srgbClr val="6F2F9F"/>
                </a:solidFill>
                <a:effectLst/>
                <a:uLnTx/>
                <a:uFillTx/>
                <a:latin typeface="Calibri"/>
                <a:ea typeface="+mn-ea"/>
                <a:cs typeface="Calibri"/>
              </a:rPr>
              <a:t> </a:t>
            </a:r>
            <a:r>
              <a:rPr kumimoji="0" sz="1800" b="0" i="0" u="none" strike="noStrike" kern="1200" cap="none" spc="-15" normalizeH="0" baseline="0" noProof="0" dirty="0">
                <a:ln>
                  <a:noFill/>
                </a:ln>
                <a:solidFill>
                  <a:srgbClr val="6F2F9F"/>
                </a:solidFill>
                <a:effectLst/>
                <a:uLnTx/>
                <a:uFillTx/>
                <a:latin typeface="Calibri"/>
                <a:ea typeface="+mn-ea"/>
                <a:cs typeface="Calibri"/>
              </a:rPr>
              <a:t>Physics)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Math </a:t>
            </a:r>
            <a:r>
              <a:rPr kumimoji="0" sz="1800" b="0" i="0" u="none" strike="noStrike" kern="1200" cap="none" spc="0" normalizeH="0" baseline="0" noProof="0" dirty="0">
                <a:ln>
                  <a:noFill/>
                </a:ln>
                <a:solidFill>
                  <a:srgbClr val="6F2F9F"/>
                </a:solidFill>
                <a:effectLst/>
                <a:uLnTx/>
                <a:uFillTx/>
                <a:latin typeface="Calibri"/>
                <a:ea typeface="+mn-ea"/>
                <a:cs typeface="Calibri"/>
              </a:rPr>
              <a:t>3 </a:t>
            </a:r>
            <a:r>
              <a:rPr kumimoji="0" sz="1800" b="0" i="0" u="none" strike="noStrike" kern="1200" cap="none" spc="-5" normalizeH="0" baseline="0" noProof="0" dirty="0">
                <a:ln>
                  <a:noFill/>
                </a:ln>
                <a:solidFill>
                  <a:srgbClr val="6F2F9F"/>
                </a:solidFill>
                <a:effectLst/>
                <a:uLnTx/>
                <a:uFillTx/>
                <a:latin typeface="Calibri"/>
                <a:ea typeface="+mn-ea"/>
                <a:cs typeface="Calibri"/>
              </a:rPr>
              <a:t>s.h.</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Health 1000 </a:t>
            </a:r>
            <a:r>
              <a:rPr kumimoji="0" sz="1800" b="0" i="0" u="none" strike="noStrike" kern="1200" cap="none" spc="0" normalizeH="0" baseline="0" noProof="0" dirty="0">
                <a:ln>
                  <a:noFill/>
                </a:ln>
                <a:solidFill>
                  <a:srgbClr val="6F2F9F"/>
                </a:solidFill>
                <a:effectLst/>
                <a:uLnTx/>
                <a:uFillTx/>
                <a:latin typeface="Calibri"/>
                <a:ea typeface="+mn-ea"/>
                <a:cs typeface="Calibri"/>
              </a:rPr>
              <a:t>2 </a:t>
            </a:r>
            <a:r>
              <a:rPr kumimoji="0" sz="1800" b="0" i="0" u="none" strike="noStrike" kern="1200" cap="none" spc="-5" normalizeH="0" baseline="0" noProof="0" dirty="0">
                <a:ln>
                  <a:noFill/>
                </a:ln>
                <a:solidFill>
                  <a:srgbClr val="6F2F9F"/>
                </a:solidFill>
                <a:effectLst/>
                <a:uLnTx/>
                <a:uFillTx/>
                <a:latin typeface="Calibri"/>
                <a:ea typeface="+mn-ea"/>
                <a:cs typeface="Calibri"/>
              </a:rPr>
              <a:t>s.h. </a:t>
            </a:r>
            <a:r>
              <a:rPr kumimoji="0" sz="1800" b="0" i="0" u="none" strike="noStrike" kern="1200" cap="none" spc="0" normalizeH="0" baseline="0" noProof="0" dirty="0">
                <a:ln>
                  <a:noFill/>
                </a:ln>
                <a:solidFill>
                  <a:srgbClr val="6F2F9F"/>
                </a:solidFill>
                <a:effectLst/>
                <a:uLnTx/>
                <a:uFillTx/>
                <a:latin typeface="Calibri"/>
                <a:ea typeface="+mn-ea"/>
                <a:cs typeface="Calibri"/>
              </a:rPr>
              <a:t>and </a:t>
            </a:r>
            <a:r>
              <a:rPr kumimoji="0" sz="1800" b="1" i="0" u="none" strike="noStrike" kern="1200" cap="none" spc="0" normalizeH="0" baseline="0" noProof="0" dirty="0">
                <a:ln>
                  <a:noFill/>
                </a:ln>
                <a:solidFill>
                  <a:prstClr val="black"/>
                </a:solidFill>
                <a:effectLst/>
                <a:uLnTx/>
                <a:uFillTx/>
                <a:latin typeface="Calibri"/>
                <a:ea typeface="+mn-ea"/>
                <a:cs typeface="Calibri"/>
              </a:rPr>
              <a:t>KINE 1000 or 1001 </a:t>
            </a:r>
            <a:r>
              <a:rPr kumimoji="0" sz="1800" b="0" i="0" u="none" strike="noStrike" kern="1200" cap="none" spc="0" normalizeH="0" baseline="0" noProof="0" dirty="0">
                <a:ln>
                  <a:noFill/>
                </a:ln>
                <a:solidFill>
                  <a:srgbClr val="6F2F9F"/>
                </a:solidFill>
                <a:effectLst/>
                <a:uLnTx/>
                <a:uFillTx/>
                <a:latin typeface="Calibri"/>
                <a:ea typeface="+mn-ea"/>
                <a:cs typeface="Calibri"/>
              </a:rPr>
              <a:t>1 </a:t>
            </a:r>
            <a:r>
              <a:rPr kumimoji="0" sz="1800" b="0" i="0" u="none" strike="noStrike" kern="1200" cap="none" spc="-5" normalizeH="0" baseline="0" noProof="0" dirty="0">
                <a:ln>
                  <a:noFill/>
                </a:ln>
                <a:solidFill>
                  <a:srgbClr val="6F2F9F"/>
                </a:solidFill>
                <a:effectLst/>
                <a:uLnTx/>
                <a:uFillTx/>
                <a:latin typeface="Calibri"/>
                <a:ea typeface="+mn-ea"/>
                <a:cs typeface="Calibri"/>
              </a:rPr>
              <a:t>or </a:t>
            </a:r>
            <a:r>
              <a:rPr kumimoji="0" sz="1800" b="0" i="0" u="none" strike="noStrike" kern="1200" cap="none" spc="0" normalizeH="0" baseline="0" noProof="0" dirty="0">
                <a:ln>
                  <a:noFill/>
                </a:ln>
                <a:solidFill>
                  <a:srgbClr val="6F2F9F"/>
                </a:solidFill>
                <a:effectLst/>
                <a:uLnTx/>
                <a:uFillTx/>
                <a:latin typeface="Calibri"/>
                <a:ea typeface="+mn-ea"/>
                <a:cs typeface="Calibri"/>
              </a:rPr>
              <a:t>2</a:t>
            </a:r>
            <a:r>
              <a:rPr kumimoji="0" sz="1800" b="0" i="0" u="none" strike="noStrike" kern="1200" cap="none" spc="-5" normalizeH="0" baseline="0" noProof="0" dirty="0">
                <a:ln>
                  <a:noFill/>
                </a:ln>
                <a:solidFill>
                  <a:srgbClr val="6F2F9F"/>
                </a:solidFill>
                <a:effectLst/>
                <a:uLnTx/>
                <a:uFillTx/>
                <a:latin typeface="Calibri"/>
                <a:ea typeface="+mn-ea"/>
                <a:cs typeface="Calibri"/>
              </a:rPr>
              <a:t> s.h.</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381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Humanities </a:t>
            </a:r>
            <a:r>
              <a:rPr kumimoji="0" sz="1800" b="1" i="0" u="none" strike="noStrike" kern="1200" cap="none" spc="0" normalizeH="0" baseline="0" noProof="0" dirty="0">
                <a:ln>
                  <a:noFill/>
                </a:ln>
                <a:solidFill>
                  <a:prstClr val="black"/>
                </a:solidFill>
                <a:effectLst/>
                <a:uLnTx/>
                <a:uFillTx/>
                <a:latin typeface="Calibri"/>
                <a:ea typeface="+mn-ea"/>
                <a:cs typeface="Calibri"/>
              </a:rPr>
              <a:t>and </a:t>
            </a:r>
            <a:r>
              <a:rPr kumimoji="0" sz="1800" b="1" i="0" u="none" strike="noStrike" kern="1200" cap="none" spc="-5" normalizeH="0" baseline="0" noProof="0" dirty="0">
                <a:ln>
                  <a:noFill/>
                </a:ln>
                <a:solidFill>
                  <a:prstClr val="black"/>
                </a:solidFill>
                <a:effectLst/>
                <a:uLnTx/>
                <a:uFillTx/>
                <a:latin typeface="Calibri"/>
                <a:ea typeface="+mn-ea"/>
                <a:cs typeface="Calibri"/>
              </a:rPr>
              <a:t>Fine Arts </a:t>
            </a:r>
            <a:r>
              <a:rPr kumimoji="0" sz="1800" b="0" i="0" u="none" strike="noStrike" kern="1200" cap="none" spc="0" normalizeH="0" baseline="0" noProof="0" dirty="0">
                <a:ln>
                  <a:noFill/>
                </a:ln>
                <a:solidFill>
                  <a:srgbClr val="6F2F9F"/>
                </a:solidFill>
                <a:effectLst/>
                <a:uLnTx/>
                <a:uFillTx/>
                <a:latin typeface="Calibri"/>
                <a:ea typeface="+mn-ea"/>
                <a:cs typeface="Calibri"/>
              </a:rPr>
              <a:t>9 </a:t>
            </a:r>
            <a:r>
              <a:rPr kumimoji="0" sz="1800" b="0" i="0" u="none" strike="noStrike" kern="1200" cap="none" spc="-5" normalizeH="0" baseline="0" noProof="0" dirty="0">
                <a:ln>
                  <a:noFill/>
                </a:ln>
                <a:solidFill>
                  <a:srgbClr val="6F2F9F"/>
                </a:solidFill>
                <a:effectLst/>
                <a:uLnTx/>
                <a:uFillTx/>
                <a:latin typeface="Calibri"/>
                <a:ea typeface="+mn-ea"/>
                <a:cs typeface="Calibri"/>
              </a:rPr>
              <a:t>s.h. </a:t>
            </a:r>
            <a:r>
              <a:rPr kumimoji="0" sz="1800" b="0" i="0" u="none" strike="noStrike" kern="1200" cap="none" spc="-10" normalizeH="0" baseline="0" noProof="0" dirty="0">
                <a:ln>
                  <a:noFill/>
                </a:ln>
                <a:solidFill>
                  <a:srgbClr val="6F2F9F"/>
                </a:solidFill>
                <a:effectLst/>
                <a:uLnTx/>
                <a:uFillTx/>
                <a:latin typeface="Calibri"/>
                <a:ea typeface="+mn-ea"/>
                <a:cs typeface="Calibri"/>
              </a:rPr>
              <a:t>(at least </a:t>
            </a:r>
            <a:r>
              <a:rPr kumimoji="0" sz="1800" b="0" i="0" u="none" strike="noStrike" kern="1200" cap="none" spc="0" normalizeH="0" baseline="0" noProof="0" dirty="0">
                <a:ln>
                  <a:noFill/>
                </a:ln>
                <a:solidFill>
                  <a:srgbClr val="6F2F9F"/>
                </a:solidFill>
                <a:effectLst/>
                <a:uLnTx/>
                <a:uFillTx/>
                <a:latin typeface="Calibri"/>
                <a:ea typeface="+mn-ea"/>
                <a:cs typeface="Calibri"/>
              </a:rPr>
              <a:t>1 </a:t>
            </a:r>
            <a:r>
              <a:rPr kumimoji="0" sz="1800" b="0" i="0" u="none" strike="noStrike" kern="1200" cap="none" spc="-5" normalizeH="0" baseline="0" noProof="0" dirty="0">
                <a:ln>
                  <a:noFill/>
                </a:ln>
                <a:solidFill>
                  <a:srgbClr val="6F2F9F"/>
                </a:solidFill>
                <a:effectLst/>
                <a:uLnTx/>
                <a:uFillTx/>
                <a:latin typeface="Calibri"/>
                <a:ea typeface="+mn-ea"/>
                <a:cs typeface="Calibri"/>
              </a:rPr>
              <a:t>Humanities </a:t>
            </a:r>
            <a:r>
              <a:rPr kumimoji="0" sz="1800" b="0" i="0" u="none" strike="noStrike" kern="1200" cap="none" spc="0" normalizeH="0" baseline="0" noProof="0" dirty="0">
                <a:ln>
                  <a:noFill/>
                </a:ln>
                <a:solidFill>
                  <a:srgbClr val="6F2F9F"/>
                </a:solidFill>
                <a:effectLst/>
                <a:uLnTx/>
                <a:uFillTx/>
                <a:latin typeface="Calibri"/>
                <a:ea typeface="+mn-ea"/>
                <a:cs typeface="Calibri"/>
              </a:rPr>
              <a:t>and 1 </a:t>
            </a:r>
            <a:r>
              <a:rPr kumimoji="0" sz="1800" b="0" i="0" u="none" strike="noStrike" kern="1200" cap="none" spc="-5" normalizeH="0" baseline="0" noProof="0" dirty="0">
                <a:ln>
                  <a:noFill/>
                </a:ln>
                <a:solidFill>
                  <a:srgbClr val="6F2F9F"/>
                </a:solidFill>
                <a:effectLst/>
                <a:uLnTx/>
                <a:uFillTx/>
                <a:latin typeface="Calibri"/>
                <a:ea typeface="+mn-ea"/>
                <a:cs typeface="Calibri"/>
              </a:rPr>
              <a:t>Fine</a:t>
            </a:r>
            <a:r>
              <a:rPr kumimoji="0" sz="1800" b="0" i="0" u="none" strike="noStrike" kern="1200" cap="none" spc="40" normalizeH="0" baseline="0" noProof="0" dirty="0">
                <a:ln>
                  <a:noFill/>
                </a:ln>
                <a:solidFill>
                  <a:srgbClr val="6F2F9F"/>
                </a:solidFill>
                <a:effectLst/>
                <a:uLnTx/>
                <a:uFillTx/>
                <a:latin typeface="Calibri"/>
                <a:ea typeface="+mn-ea"/>
                <a:cs typeface="Calibri"/>
              </a:rPr>
              <a:t> </a:t>
            </a:r>
            <a:r>
              <a:rPr kumimoji="0" sz="1800" b="0" i="0" u="none" strike="noStrike" kern="1200" cap="none" spc="-5" normalizeH="0" baseline="0" noProof="0" dirty="0">
                <a:ln>
                  <a:noFill/>
                </a:ln>
                <a:solidFill>
                  <a:srgbClr val="6F2F9F"/>
                </a:solidFill>
                <a:effectLst/>
                <a:uLnTx/>
                <a:uFillTx/>
                <a:latin typeface="Calibri"/>
                <a:ea typeface="+mn-ea"/>
                <a:cs typeface="Calibri"/>
              </a:rPr>
              <a:t>Art)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1414780" marR="1682750" lvl="0" indent="61087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5" normalizeH="0" baseline="0" noProof="0" dirty="0">
                <a:ln>
                  <a:noFill/>
                </a:ln>
                <a:solidFill>
                  <a:srgbClr val="6F2F9F"/>
                </a:solidFill>
                <a:effectLst/>
                <a:uLnTx/>
                <a:uFillTx/>
                <a:latin typeface="Calibri"/>
                <a:ea typeface="+mn-ea"/>
                <a:cs typeface="Calibri"/>
              </a:rPr>
              <a:t>Humanities include </a:t>
            </a:r>
            <a:r>
              <a:rPr kumimoji="0" sz="1800" b="0" i="0" u="none" strike="noStrike" kern="1200" cap="none" spc="-15" normalizeH="0" baseline="0" noProof="0" dirty="0">
                <a:ln>
                  <a:noFill/>
                </a:ln>
                <a:solidFill>
                  <a:srgbClr val="6F2F9F"/>
                </a:solidFill>
                <a:effectLst/>
                <a:uLnTx/>
                <a:uFillTx/>
                <a:latin typeface="Calibri"/>
                <a:ea typeface="+mn-ea"/>
                <a:cs typeface="Calibri"/>
              </a:rPr>
              <a:t>Literature, </a:t>
            </a:r>
            <a:r>
              <a:rPr kumimoji="0" sz="1800" b="0" i="0" u="none" strike="noStrike" kern="1200" cap="none" spc="-10" normalizeH="0" baseline="0" noProof="0" dirty="0">
                <a:ln>
                  <a:noFill/>
                </a:ln>
                <a:solidFill>
                  <a:srgbClr val="6F2F9F"/>
                </a:solidFill>
                <a:effectLst/>
                <a:uLnTx/>
                <a:uFillTx/>
                <a:latin typeface="Calibri"/>
                <a:ea typeface="+mn-ea"/>
                <a:cs typeface="Calibri"/>
              </a:rPr>
              <a:t>Religion, Philosophy  </a:t>
            </a:r>
            <a:r>
              <a:rPr kumimoji="0" sz="1800" b="0" i="0" u="none" strike="noStrike" kern="1200" cap="none" spc="-5" normalizeH="0" baseline="0" noProof="0" dirty="0">
                <a:ln>
                  <a:noFill/>
                </a:ln>
                <a:solidFill>
                  <a:srgbClr val="6F2F9F"/>
                </a:solidFill>
                <a:effectLst/>
                <a:uLnTx/>
                <a:uFillTx/>
                <a:latin typeface="Calibri"/>
                <a:ea typeface="+mn-ea"/>
                <a:cs typeface="Calibri"/>
              </a:rPr>
              <a:t>Fine Arts include Art, Music, </a:t>
            </a:r>
            <a:r>
              <a:rPr kumimoji="0" sz="1800" b="0" i="0" u="none" strike="noStrike" kern="1200" cap="none" spc="-30" normalizeH="0" baseline="0" noProof="0" dirty="0">
                <a:ln>
                  <a:noFill/>
                </a:ln>
                <a:solidFill>
                  <a:srgbClr val="6F2F9F"/>
                </a:solidFill>
                <a:effectLst/>
                <a:uLnTx/>
                <a:uFillTx/>
                <a:latin typeface="Calibri"/>
                <a:ea typeface="+mn-ea"/>
                <a:cs typeface="Calibri"/>
              </a:rPr>
              <a:t>Theater, </a:t>
            </a:r>
            <a:r>
              <a:rPr kumimoji="0" sz="1800" b="0" i="0" u="none" strike="noStrike" kern="1200" cap="none" spc="-5" normalizeH="0" baseline="0" noProof="0" dirty="0">
                <a:ln>
                  <a:noFill/>
                </a:ln>
                <a:solidFill>
                  <a:srgbClr val="6F2F9F"/>
                </a:solidFill>
                <a:effectLst/>
                <a:uLnTx/>
                <a:uFillTx/>
                <a:latin typeface="Calibri"/>
                <a:ea typeface="+mn-ea"/>
                <a:cs typeface="Calibri"/>
              </a:rPr>
              <a:t>Dance, </a:t>
            </a:r>
            <a:r>
              <a:rPr kumimoji="0" sz="1800" b="0" i="0" u="none" strike="noStrike" kern="1200" cap="none" spc="-10" normalizeH="0" baseline="0" noProof="0" dirty="0">
                <a:ln>
                  <a:noFill/>
                </a:ln>
                <a:solidFill>
                  <a:srgbClr val="6F2F9F"/>
                </a:solidFill>
                <a:effectLst/>
                <a:uLnTx/>
                <a:uFillTx/>
                <a:latin typeface="Calibri"/>
                <a:ea typeface="+mn-ea"/>
                <a:cs typeface="Calibri"/>
              </a:rPr>
              <a:t>Creative</a:t>
            </a:r>
            <a:r>
              <a:rPr kumimoji="0" sz="1800" b="0" i="0" u="none" strike="noStrike" kern="1200" cap="none" spc="135" normalizeH="0" baseline="0" noProof="0" dirty="0">
                <a:ln>
                  <a:noFill/>
                </a:ln>
                <a:solidFill>
                  <a:srgbClr val="6F2F9F"/>
                </a:solidFill>
                <a:effectLst/>
                <a:uLnTx/>
                <a:uFillTx/>
                <a:latin typeface="Calibri"/>
                <a:ea typeface="+mn-ea"/>
                <a:cs typeface="Calibri"/>
              </a:rPr>
              <a:t> </a:t>
            </a:r>
            <a:r>
              <a:rPr kumimoji="0" sz="1800" b="0" i="0" u="none" strike="noStrike" kern="1200" cap="none" spc="-15" normalizeH="0" baseline="0" noProof="0" dirty="0">
                <a:ln>
                  <a:noFill/>
                </a:ln>
                <a:solidFill>
                  <a:srgbClr val="6F2F9F"/>
                </a:solidFill>
                <a:effectLst/>
                <a:uLnTx/>
                <a:uFillTx/>
                <a:latin typeface="Calibri"/>
                <a:ea typeface="+mn-ea"/>
                <a:cs typeface="Calibri"/>
              </a:rPr>
              <a:t>Writing</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193738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ADDITIONAL </a:t>
            </a:r>
            <a:r>
              <a:rPr kumimoji="0" sz="1800" b="1" i="0" u="none" strike="noStrike" kern="1200" cap="none" spc="-10" normalizeH="0" baseline="0" noProof="0" dirty="0">
                <a:ln>
                  <a:noFill/>
                </a:ln>
                <a:solidFill>
                  <a:prstClr val="black"/>
                </a:solidFill>
                <a:effectLst/>
                <a:uLnTx/>
                <a:uFillTx/>
                <a:latin typeface="Calibri"/>
                <a:ea typeface="+mn-ea"/>
                <a:cs typeface="Calibri"/>
              </a:rPr>
              <a:t>General </a:t>
            </a:r>
            <a:r>
              <a:rPr kumimoji="0" sz="1800" b="1" i="0" u="none" strike="noStrike" kern="1200" cap="none" spc="-15" normalizeH="0" baseline="0" noProof="0" dirty="0">
                <a:ln>
                  <a:noFill/>
                </a:ln>
                <a:solidFill>
                  <a:prstClr val="black"/>
                </a:solidFill>
                <a:effectLst/>
                <a:uLnTx/>
                <a:uFillTx/>
                <a:latin typeface="Calibri"/>
                <a:ea typeface="+mn-ea"/>
                <a:cs typeface="Calibri"/>
              </a:rPr>
              <a:t>Ed </a:t>
            </a:r>
            <a:r>
              <a:rPr kumimoji="0" sz="1800" b="1" i="0" u="none" strike="noStrike" kern="1200" cap="none" spc="-10" normalizeH="0" baseline="0" noProof="0" dirty="0">
                <a:ln>
                  <a:noFill/>
                </a:ln>
                <a:solidFill>
                  <a:prstClr val="black"/>
                </a:solidFill>
                <a:effectLst/>
                <a:uLnTx/>
                <a:uFillTx/>
                <a:latin typeface="Calibri"/>
                <a:ea typeface="+mn-ea"/>
                <a:cs typeface="Calibri"/>
              </a:rPr>
              <a:t>course (any category) </a:t>
            </a:r>
            <a:r>
              <a:rPr kumimoji="0" sz="1800" b="0" i="0" u="none" strike="noStrike" kern="1200" cap="none" spc="0" normalizeH="0" baseline="0" noProof="0" dirty="0">
                <a:ln>
                  <a:noFill/>
                </a:ln>
                <a:solidFill>
                  <a:srgbClr val="6F2F9F"/>
                </a:solidFill>
                <a:effectLst/>
                <a:uLnTx/>
                <a:uFillTx/>
                <a:latin typeface="Calibri"/>
                <a:ea typeface="+mn-ea"/>
                <a:cs typeface="Calibri"/>
              </a:rPr>
              <a:t>3</a:t>
            </a:r>
            <a:r>
              <a:rPr kumimoji="0" sz="1800" b="0" i="0" u="none" strike="noStrike" kern="1200" cap="none" spc="-35" normalizeH="0" baseline="0" noProof="0" dirty="0">
                <a:ln>
                  <a:noFill/>
                </a:ln>
                <a:solidFill>
                  <a:srgbClr val="6F2F9F"/>
                </a:solidFill>
                <a:effectLst/>
                <a:uLnTx/>
                <a:uFillTx/>
                <a:latin typeface="Calibri"/>
                <a:ea typeface="+mn-ea"/>
                <a:cs typeface="Calibri"/>
              </a:rPr>
              <a:t> </a:t>
            </a:r>
            <a:r>
              <a:rPr kumimoji="0" sz="1800" b="0" i="0" u="none" strike="noStrike" kern="1200" cap="none" spc="-5" normalizeH="0" baseline="0" noProof="0" dirty="0">
                <a:ln>
                  <a:noFill/>
                </a:ln>
                <a:solidFill>
                  <a:srgbClr val="6F2F9F"/>
                </a:solidFill>
                <a:effectLst/>
                <a:uLnTx/>
                <a:uFillTx/>
                <a:latin typeface="Calibri"/>
                <a:ea typeface="+mn-ea"/>
                <a:cs typeface="Calibri"/>
              </a:rPr>
              <a:t>s.h.</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1905" marR="0" lvl="0" indent="0" algn="ctr" defTabSz="914400" rtl="0" eaLnBrk="1" fontAlgn="auto" latinLnBrk="0" hangingPunct="1">
              <a:lnSpc>
                <a:spcPct val="100000"/>
              </a:lnSpc>
              <a:spcBef>
                <a:spcPts val="1455"/>
              </a:spcBef>
              <a:spcAft>
                <a:spcPts val="0"/>
              </a:spcAft>
              <a:buClrTx/>
              <a:buSzTx/>
              <a:buFontTx/>
              <a:buNone/>
              <a:tabLst/>
              <a:defRPr/>
            </a:pPr>
            <a:r>
              <a:rPr kumimoji="0" sz="1600" b="1" i="1" u="none" strike="noStrike" kern="1200" cap="none" spc="-15" normalizeH="0" baseline="0" noProof="0" dirty="0">
                <a:ln>
                  <a:noFill/>
                </a:ln>
                <a:solidFill>
                  <a:srgbClr val="6F2F9F"/>
                </a:solidFill>
                <a:effectLst/>
                <a:uLnTx/>
                <a:uFillTx/>
                <a:latin typeface="Calibri"/>
                <a:ea typeface="+mn-ea"/>
                <a:cs typeface="Calibri"/>
              </a:rPr>
              <a:t>*Must </a:t>
            </a:r>
            <a:r>
              <a:rPr kumimoji="0" sz="1600" b="1" i="1" u="none" strike="noStrike" kern="1200" cap="none" spc="-10" normalizeH="0" baseline="0" noProof="0" dirty="0">
                <a:ln>
                  <a:noFill/>
                </a:ln>
                <a:solidFill>
                  <a:srgbClr val="6F2F9F"/>
                </a:solidFill>
                <a:effectLst/>
                <a:uLnTx/>
                <a:uFillTx/>
                <a:latin typeface="Calibri"/>
                <a:ea typeface="+mn-ea"/>
                <a:cs typeface="Calibri"/>
              </a:rPr>
              <a:t>complete </a:t>
            </a:r>
            <a:r>
              <a:rPr kumimoji="0" sz="1600" b="1" i="1" u="none" strike="noStrike" kern="1200" cap="none" spc="-5" normalizeH="0" baseline="0" noProof="0" dirty="0">
                <a:ln>
                  <a:noFill/>
                </a:ln>
                <a:solidFill>
                  <a:srgbClr val="6F2F9F"/>
                </a:solidFill>
                <a:effectLst/>
                <a:uLnTx/>
                <a:uFillTx/>
                <a:latin typeface="Calibri"/>
                <a:ea typeface="+mn-ea"/>
                <a:cs typeface="Calibri"/>
              </a:rPr>
              <a:t>at </a:t>
            </a:r>
            <a:r>
              <a:rPr kumimoji="0" sz="1600" b="1" i="1" u="none" strike="noStrike" kern="1200" cap="none" spc="-10" normalizeH="0" baseline="0" noProof="0" dirty="0">
                <a:ln>
                  <a:noFill/>
                </a:ln>
                <a:solidFill>
                  <a:srgbClr val="6F2F9F"/>
                </a:solidFill>
                <a:effectLst/>
                <a:uLnTx/>
                <a:uFillTx/>
                <a:latin typeface="Calibri"/>
                <a:ea typeface="+mn-ea"/>
                <a:cs typeface="Calibri"/>
              </a:rPr>
              <a:t>least </a:t>
            </a:r>
            <a:r>
              <a:rPr kumimoji="0" sz="1600" b="1" i="1" u="none" strike="noStrike" kern="1200" cap="none" spc="-5" normalizeH="0" baseline="0" noProof="0" dirty="0">
                <a:ln>
                  <a:noFill/>
                </a:ln>
                <a:solidFill>
                  <a:srgbClr val="6F2F9F"/>
                </a:solidFill>
                <a:effectLst/>
                <a:uLnTx/>
                <a:uFillTx/>
                <a:latin typeface="Calibri"/>
                <a:ea typeface="+mn-ea"/>
                <a:cs typeface="Calibri"/>
              </a:rPr>
              <a:t>one </a:t>
            </a:r>
            <a:r>
              <a:rPr kumimoji="0" sz="1600" b="1" i="1" u="none" strike="noStrike" kern="1200" cap="none" spc="-15" normalizeH="0" baseline="0" noProof="0" dirty="0">
                <a:ln>
                  <a:noFill/>
                </a:ln>
                <a:solidFill>
                  <a:srgbClr val="6F2F9F"/>
                </a:solidFill>
                <a:effectLst/>
                <a:uLnTx/>
                <a:uFillTx/>
                <a:latin typeface="Calibri"/>
                <a:ea typeface="+mn-ea"/>
                <a:cs typeface="Calibri"/>
              </a:rPr>
              <a:t>GLOBAL </a:t>
            </a:r>
            <a:r>
              <a:rPr kumimoji="0" sz="1600" b="1" i="1" u="none" strike="noStrike" kern="1200" cap="none" spc="-10" normalizeH="0" baseline="0" noProof="0" dirty="0">
                <a:ln>
                  <a:noFill/>
                </a:ln>
                <a:solidFill>
                  <a:srgbClr val="6F2F9F"/>
                </a:solidFill>
                <a:effectLst/>
                <a:uLnTx/>
                <a:uFillTx/>
                <a:latin typeface="Calibri"/>
                <a:ea typeface="+mn-ea"/>
                <a:cs typeface="Calibri"/>
              </a:rPr>
              <a:t>DIVERSITY (GD)</a:t>
            </a:r>
            <a:r>
              <a:rPr kumimoji="0" sz="1600" b="1" i="1" u="none" strike="noStrike" kern="1200" cap="none" spc="185" normalizeH="0" baseline="0" noProof="0" dirty="0">
                <a:ln>
                  <a:noFill/>
                </a:ln>
                <a:solidFill>
                  <a:srgbClr val="6F2F9F"/>
                </a:solidFill>
                <a:effectLst/>
                <a:uLnTx/>
                <a:uFillTx/>
                <a:latin typeface="Calibri"/>
                <a:ea typeface="+mn-ea"/>
                <a:cs typeface="Calibri"/>
              </a:rPr>
              <a:t> </a:t>
            </a:r>
            <a:r>
              <a:rPr kumimoji="0" sz="1600" b="1" i="1" u="none" strike="noStrike" kern="1200" cap="none" spc="-10" normalizeH="0" baseline="0" noProof="0" dirty="0">
                <a:ln>
                  <a:noFill/>
                </a:ln>
                <a:solidFill>
                  <a:srgbClr val="6F2F9F"/>
                </a:solidFill>
                <a:effectLst/>
                <a:uLnTx/>
                <a:uFillTx/>
                <a:latin typeface="Calibri"/>
                <a:ea typeface="+mn-ea"/>
                <a:cs typeface="Calibri"/>
              </a:rPr>
              <a:t>course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1600" b="1" i="1" u="none" strike="noStrike" kern="1200" cap="none" spc="-15" normalizeH="0" baseline="0" noProof="0" dirty="0">
                <a:ln>
                  <a:noFill/>
                </a:ln>
                <a:solidFill>
                  <a:srgbClr val="6F2F9F"/>
                </a:solidFill>
                <a:effectLst/>
                <a:uLnTx/>
                <a:uFillTx/>
                <a:latin typeface="Calibri"/>
                <a:ea typeface="+mn-ea"/>
                <a:cs typeface="Calibri"/>
              </a:rPr>
              <a:t>*Must </a:t>
            </a:r>
            <a:r>
              <a:rPr kumimoji="0" sz="1600" b="1" i="1" u="none" strike="noStrike" kern="1200" cap="none" spc="-10" normalizeH="0" baseline="0" noProof="0" dirty="0">
                <a:ln>
                  <a:noFill/>
                </a:ln>
                <a:solidFill>
                  <a:srgbClr val="6F2F9F"/>
                </a:solidFill>
                <a:effectLst/>
                <a:uLnTx/>
                <a:uFillTx/>
                <a:latin typeface="Calibri"/>
                <a:ea typeface="+mn-ea"/>
                <a:cs typeface="Calibri"/>
              </a:rPr>
              <a:t>complete </a:t>
            </a:r>
            <a:r>
              <a:rPr kumimoji="0" sz="1600" b="1" i="1" u="none" strike="noStrike" kern="1200" cap="none" spc="-5" normalizeH="0" baseline="0" noProof="0" dirty="0">
                <a:ln>
                  <a:noFill/>
                </a:ln>
                <a:solidFill>
                  <a:srgbClr val="6F2F9F"/>
                </a:solidFill>
                <a:effectLst/>
                <a:uLnTx/>
                <a:uFillTx/>
                <a:latin typeface="Calibri"/>
                <a:ea typeface="+mn-ea"/>
                <a:cs typeface="Calibri"/>
              </a:rPr>
              <a:t>at </a:t>
            </a:r>
            <a:r>
              <a:rPr kumimoji="0" sz="1600" b="1" i="1" u="none" strike="noStrike" kern="1200" cap="none" spc="-10" normalizeH="0" baseline="0" noProof="0" dirty="0">
                <a:ln>
                  <a:noFill/>
                </a:ln>
                <a:solidFill>
                  <a:srgbClr val="6F2F9F"/>
                </a:solidFill>
                <a:effectLst/>
                <a:uLnTx/>
                <a:uFillTx/>
                <a:latin typeface="Calibri"/>
                <a:ea typeface="+mn-ea"/>
                <a:cs typeface="Calibri"/>
              </a:rPr>
              <a:t>least one DOMESTIC DIVERSITY (DD)</a:t>
            </a:r>
            <a:r>
              <a:rPr kumimoji="0" sz="1600" b="1" i="1" u="none" strike="noStrike" kern="1200" cap="none" spc="175" normalizeH="0" baseline="0" noProof="0" dirty="0">
                <a:ln>
                  <a:noFill/>
                </a:ln>
                <a:solidFill>
                  <a:srgbClr val="6F2F9F"/>
                </a:solidFill>
                <a:effectLst/>
                <a:uLnTx/>
                <a:uFillTx/>
                <a:latin typeface="Calibri"/>
                <a:ea typeface="+mn-ea"/>
                <a:cs typeface="Calibri"/>
              </a:rPr>
              <a:t> </a:t>
            </a:r>
            <a:r>
              <a:rPr kumimoji="0" sz="1600" b="1" i="1" u="none" strike="noStrike" kern="1200" cap="none" spc="-10" normalizeH="0" baseline="0" noProof="0" dirty="0">
                <a:ln>
                  <a:noFill/>
                </a:ln>
                <a:solidFill>
                  <a:srgbClr val="6F2F9F"/>
                </a:solidFill>
                <a:effectLst/>
                <a:uLnTx/>
                <a:uFillTx/>
                <a:latin typeface="Calibri"/>
                <a:ea typeface="+mn-ea"/>
                <a:cs typeface="Calibri"/>
              </a:rPr>
              <a:t>course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905" marR="0" lvl="0" indent="0" algn="ctr" defTabSz="914400" rtl="0" eaLnBrk="1" fontAlgn="auto" latinLnBrk="0" hangingPunct="1">
              <a:lnSpc>
                <a:spcPct val="100000"/>
              </a:lnSpc>
              <a:spcBef>
                <a:spcPts val="0"/>
              </a:spcBef>
              <a:spcAft>
                <a:spcPts val="0"/>
              </a:spcAft>
              <a:buClrTx/>
              <a:buSzTx/>
              <a:buFontTx/>
              <a:buNone/>
              <a:tabLst/>
              <a:defRPr/>
            </a:pPr>
            <a:r>
              <a:rPr kumimoji="0" sz="1600" b="1" i="1" u="none" strike="noStrike" kern="1200" cap="none" spc="-15" normalizeH="0" baseline="0" noProof="0" dirty="0">
                <a:ln>
                  <a:noFill/>
                </a:ln>
                <a:solidFill>
                  <a:srgbClr val="6F2F9F"/>
                </a:solidFill>
                <a:effectLst/>
                <a:uLnTx/>
                <a:uFillTx/>
                <a:latin typeface="Calibri"/>
                <a:ea typeface="+mn-ea"/>
                <a:cs typeface="Calibri"/>
              </a:rPr>
              <a:t>*Must </a:t>
            </a:r>
            <a:r>
              <a:rPr kumimoji="0" sz="1600" b="1" i="1" u="none" strike="noStrike" kern="1200" cap="none" spc="-10" normalizeH="0" baseline="0" noProof="0" dirty="0">
                <a:ln>
                  <a:noFill/>
                </a:ln>
                <a:solidFill>
                  <a:srgbClr val="6F2F9F"/>
                </a:solidFill>
                <a:effectLst/>
                <a:uLnTx/>
                <a:uFillTx/>
                <a:latin typeface="Calibri"/>
                <a:ea typeface="+mn-ea"/>
                <a:cs typeface="Calibri"/>
              </a:rPr>
              <a:t>complete </a:t>
            </a:r>
            <a:r>
              <a:rPr kumimoji="0" sz="1600" b="1" i="1" u="none" strike="noStrike" kern="1200" cap="none" spc="-5" normalizeH="0" baseline="0" noProof="0" dirty="0">
                <a:ln>
                  <a:noFill/>
                </a:ln>
                <a:solidFill>
                  <a:srgbClr val="6F2F9F"/>
                </a:solidFill>
                <a:effectLst/>
                <a:uLnTx/>
                <a:uFillTx/>
                <a:latin typeface="Calibri"/>
                <a:ea typeface="+mn-ea"/>
                <a:cs typeface="Calibri"/>
              </a:rPr>
              <a:t>at </a:t>
            </a:r>
            <a:r>
              <a:rPr kumimoji="0" sz="1600" b="1" i="1" u="none" strike="noStrike" kern="1200" cap="none" spc="-10" normalizeH="0" baseline="0" noProof="0" dirty="0">
                <a:ln>
                  <a:noFill/>
                </a:ln>
                <a:solidFill>
                  <a:srgbClr val="6F2F9F"/>
                </a:solidFill>
                <a:effectLst/>
                <a:uLnTx/>
                <a:uFillTx/>
                <a:latin typeface="Calibri"/>
                <a:ea typeface="+mn-ea"/>
                <a:cs typeface="Calibri"/>
              </a:rPr>
              <a:t>least </a:t>
            </a:r>
            <a:r>
              <a:rPr kumimoji="0" sz="1600" b="1" i="1" u="none" strike="noStrike" kern="1200" cap="none" spc="-5" normalizeH="0" baseline="0" noProof="0" dirty="0">
                <a:ln>
                  <a:noFill/>
                </a:ln>
                <a:solidFill>
                  <a:srgbClr val="6F2F9F"/>
                </a:solidFill>
                <a:effectLst/>
                <a:uLnTx/>
                <a:uFillTx/>
                <a:latin typeface="Calibri"/>
                <a:ea typeface="+mn-ea"/>
                <a:cs typeface="Calibri"/>
              </a:rPr>
              <a:t>12 </a:t>
            </a:r>
            <a:r>
              <a:rPr kumimoji="0" sz="1600" b="1" i="1" u="none" strike="noStrike" kern="1200" cap="none" spc="-10" normalizeH="0" baseline="0" noProof="0" dirty="0">
                <a:ln>
                  <a:noFill/>
                </a:ln>
                <a:solidFill>
                  <a:srgbClr val="6F2F9F"/>
                </a:solidFill>
                <a:effectLst/>
                <a:uLnTx/>
                <a:uFillTx/>
                <a:latin typeface="Calibri"/>
                <a:ea typeface="+mn-ea"/>
                <a:cs typeface="Calibri"/>
              </a:rPr>
              <a:t>hours </a:t>
            </a:r>
            <a:r>
              <a:rPr kumimoji="0" sz="1600" b="1" i="1" u="none" strike="noStrike" kern="1200" cap="none" spc="-5" normalizeH="0" baseline="0" noProof="0" dirty="0">
                <a:ln>
                  <a:noFill/>
                </a:ln>
                <a:solidFill>
                  <a:srgbClr val="6F2F9F"/>
                </a:solidFill>
                <a:effectLst/>
                <a:uLnTx/>
                <a:uFillTx/>
                <a:latin typeface="Calibri"/>
                <a:ea typeface="+mn-ea"/>
                <a:cs typeface="Calibri"/>
              </a:rPr>
              <a:t>of </a:t>
            </a:r>
            <a:r>
              <a:rPr kumimoji="0" sz="1600" b="1" i="1" u="none" strike="noStrike" kern="1200" cap="none" spc="-10" normalizeH="0" baseline="0" noProof="0" dirty="0">
                <a:ln>
                  <a:noFill/>
                </a:ln>
                <a:solidFill>
                  <a:srgbClr val="6F2F9F"/>
                </a:solidFill>
                <a:effectLst/>
                <a:uLnTx/>
                <a:uFillTx/>
                <a:latin typeface="Calibri"/>
                <a:ea typeface="+mn-ea"/>
                <a:cs typeface="Calibri"/>
              </a:rPr>
              <a:t>WRITING INTENSIVE </a:t>
            </a:r>
            <a:r>
              <a:rPr kumimoji="0" sz="1600" b="1" i="1" u="none" strike="noStrike" kern="1200" cap="none" spc="-5" normalizeH="0" baseline="0" noProof="0" dirty="0">
                <a:ln>
                  <a:noFill/>
                </a:ln>
                <a:solidFill>
                  <a:srgbClr val="6F2F9F"/>
                </a:solidFill>
                <a:effectLst/>
                <a:uLnTx/>
                <a:uFillTx/>
                <a:latin typeface="Calibri"/>
                <a:ea typeface="+mn-ea"/>
                <a:cs typeface="Calibri"/>
              </a:rPr>
              <a:t>(WI)</a:t>
            </a:r>
            <a:r>
              <a:rPr kumimoji="0" sz="1600" b="1" i="1" u="none" strike="noStrike" kern="1200" cap="none" spc="215" normalizeH="0" baseline="0" noProof="0" dirty="0">
                <a:ln>
                  <a:noFill/>
                </a:ln>
                <a:solidFill>
                  <a:srgbClr val="6F2F9F"/>
                </a:solidFill>
                <a:effectLst/>
                <a:uLnTx/>
                <a:uFillTx/>
                <a:latin typeface="Calibri"/>
                <a:ea typeface="+mn-ea"/>
                <a:cs typeface="Calibri"/>
              </a:rPr>
              <a:t> </a:t>
            </a:r>
            <a:r>
              <a:rPr kumimoji="0" sz="1600" b="1" i="1" u="none" strike="noStrike" kern="1200" cap="none" spc="-10" normalizeH="0" baseline="0" noProof="0" dirty="0">
                <a:ln>
                  <a:noFill/>
                </a:ln>
                <a:solidFill>
                  <a:srgbClr val="6F2F9F"/>
                </a:solidFill>
                <a:effectLst/>
                <a:uLnTx/>
                <a:uFillTx/>
                <a:latin typeface="Calibri"/>
                <a:ea typeface="+mn-ea"/>
                <a:cs typeface="Calibri"/>
              </a:rPr>
              <a:t>courses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3175" marR="0" lvl="0" indent="0" algn="ctr" defTabSz="914400" rtl="0" eaLnBrk="1" fontAlgn="auto" latinLnBrk="0" hangingPunct="1">
              <a:lnSpc>
                <a:spcPct val="100000"/>
              </a:lnSpc>
              <a:spcBef>
                <a:spcPts val="1410"/>
              </a:spcBef>
              <a:spcAft>
                <a:spcPts val="0"/>
              </a:spcAft>
              <a:buClrTx/>
              <a:buSzTx/>
              <a:buFontTx/>
              <a:buNone/>
              <a:tabLst/>
              <a:defRPr/>
            </a:pPr>
            <a:r>
              <a:rPr kumimoji="0" sz="2000" b="1" i="0" u="heavy" strike="noStrike" kern="1200" cap="none" spc="-35" normalizeH="0" baseline="0" noProof="0" dirty="0">
                <a:ln>
                  <a:noFill/>
                </a:ln>
                <a:solidFill>
                  <a:prstClr val="black"/>
                </a:solidFill>
                <a:effectLst/>
                <a:uLnTx/>
                <a:uFill>
                  <a:solidFill>
                    <a:srgbClr val="000000"/>
                  </a:solidFill>
                </a:uFill>
                <a:latin typeface="Calibri"/>
                <a:ea typeface="+mn-ea"/>
                <a:cs typeface="Calibri"/>
              </a:rPr>
              <a:t>Total:  </a:t>
            </a:r>
            <a:r>
              <a:rPr kumimoji="0" sz="2000" b="1" i="0" u="heavy" strike="noStrike" kern="1200" cap="none" spc="0" normalizeH="0" baseline="0" noProof="0" dirty="0">
                <a:ln>
                  <a:noFill/>
                </a:ln>
                <a:solidFill>
                  <a:prstClr val="black"/>
                </a:solidFill>
                <a:effectLst/>
                <a:uLnTx/>
                <a:uFill>
                  <a:solidFill>
                    <a:srgbClr val="000000"/>
                  </a:solidFill>
                </a:uFill>
                <a:latin typeface="Calibri"/>
                <a:ea typeface="+mn-ea"/>
                <a:cs typeface="Calibri"/>
              </a:rPr>
              <a:t>40</a:t>
            </a:r>
            <a:r>
              <a:rPr kumimoji="0" sz="2000" b="1" i="0" u="heavy" strike="noStrike" kern="1200" cap="none" spc="15" normalizeH="0" baseline="0" noProof="0" dirty="0">
                <a:ln>
                  <a:noFill/>
                </a:ln>
                <a:solidFill>
                  <a:prstClr val="black"/>
                </a:solidFill>
                <a:effectLst/>
                <a:uLnTx/>
                <a:uFill>
                  <a:solidFill>
                    <a:srgbClr val="000000"/>
                  </a:solidFill>
                </a:uFill>
                <a:latin typeface="Calibri"/>
                <a:ea typeface="+mn-ea"/>
                <a:cs typeface="Calibri"/>
              </a:rPr>
              <a:t> </a:t>
            </a:r>
            <a:r>
              <a:rPr kumimoji="0" sz="2000" b="1" i="0" u="heavy" strike="noStrike" kern="1200" cap="none" spc="-5" normalizeH="0" baseline="0" noProof="0" dirty="0">
                <a:ln>
                  <a:noFill/>
                </a:ln>
                <a:solidFill>
                  <a:prstClr val="black"/>
                </a:solidFill>
                <a:effectLst/>
                <a:uLnTx/>
                <a:uFill>
                  <a:solidFill>
                    <a:srgbClr val="000000"/>
                  </a:solidFill>
                </a:uFill>
                <a:latin typeface="Calibri"/>
                <a:ea typeface="+mn-ea"/>
                <a:cs typeface="Calibri"/>
              </a:rPr>
              <a:t>hours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3175" marR="0" lvl="0" indent="0" algn="ctr" defTabSz="914400" rtl="0" eaLnBrk="1" fontAlgn="auto" latinLnBrk="0" hangingPunct="1">
              <a:lnSpc>
                <a:spcPct val="100000"/>
              </a:lnSpc>
              <a:spcBef>
                <a:spcPts val="30"/>
              </a:spcBef>
              <a:spcAft>
                <a:spcPts val="0"/>
              </a:spcAft>
              <a:buClrTx/>
              <a:buSzTx/>
              <a:buFontTx/>
              <a:buNone/>
              <a:tabLst/>
              <a:defRPr/>
            </a:pPr>
            <a:r>
              <a:rPr kumimoji="0" sz="1600" b="1" i="0" u="heavy" strike="noStrike" kern="1200" cap="none" spc="-35" normalizeH="0" baseline="0" noProof="0" dirty="0">
                <a:ln>
                  <a:noFill/>
                </a:ln>
                <a:solidFill>
                  <a:prstClr val="black"/>
                </a:solidFill>
                <a:effectLst/>
                <a:uLnTx/>
                <a:uFill>
                  <a:solidFill>
                    <a:srgbClr val="000000"/>
                  </a:solidFill>
                </a:uFill>
                <a:latin typeface="Calibri"/>
                <a:ea typeface="+mn-ea"/>
                <a:cs typeface="Calibri"/>
              </a:rPr>
              <a:t>(Your </a:t>
            </a:r>
            <a:r>
              <a:rPr kumimoji="0" sz="1600" b="1" i="0" u="heavy" strike="noStrike" kern="1200" cap="none" spc="0" normalizeH="0" baseline="0" noProof="0" dirty="0">
                <a:ln>
                  <a:noFill/>
                </a:ln>
                <a:solidFill>
                  <a:prstClr val="black"/>
                </a:solidFill>
                <a:effectLst/>
                <a:uLnTx/>
                <a:uFill>
                  <a:solidFill>
                    <a:srgbClr val="000000"/>
                  </a:solidFill>
                </a:uFill>
                <a:latin typeface="Calibri"/>
                <a:ea typeface="+mn-ea"/>
                <a:cs typeface="Calibri"/>
              </a:rPr>
              <a:t>MAJOR </a:t>
            </a:r>
            <a:r>
              <a:rPr kumimoji="0" sz="1600" b="1" i="0" u="heavy" strike="noStrike" kern="1200" cap="none" spc="-5" normalizeH="0" baseline="0" noProof="0" dirty="0">
                <a:ln>
                  <a:noFill/>
                </a:ln>
                <a:solidFill>
                  <a:prstClr val="black"/>
                </a:solidFill>
                <a:effectLst/>
                <a:uLnTx/>
                <a:uFill>
                  <a:solidFill>
                    <a:srgbClr val="000000"/>
                  </a:solidFill>
                </a:uFill>
                <a:latin typeface="Calibri"/>
                <a:ea typeface="+mn-ea"/>
                <a:cs typeface="Calibri"/>
              </a:rPr>
              <a:t>CAN </a:t>
            </a:r>
            <a:r>
              <a:rPr kumimoji="0" sz="1600" b="1" i="0" u="heavy" strike="noStrike" kern="1200" cap="none" spc="-10" normalizeH="0" baseline="0" noProof="0" dirty="0">
                <a:ln>
                  <a:noFill/>
                </a:ln>
                <a:solidFill>
                  <a:prstClr val="black"/>
                </a:solidFill>
                <a:effectLst/>
                <a:uLnTx/>
                <a:uFill>
                  <a:solidFill>
                    <a:srgbClr val="000000"/>
                  </a:solidFill>
                </a:uFill>
                <a:latin typeface="Calibri"/>
                <a:ea typeface="+mn-ea"/>
                <a:cs typeface="Calibri"/>
              </a:rPr>
              <a:t>count </a:t>
            </a:r>
            <a:r>
              <a:rPr kumimoji="0" sz="1600" b="1" i="0" u="heavy" strike="noStrike" kern="1200" cap="none" spc="-15" normalizeH="0" baseline="0" noProof="0" dirty="0">
                <a:ln>
                  <a:noFill/>
                </a:ln>
                <a:solidFill>
                  <a:prstClr val="black"/>
                </a:solidFill>
                <a:effectLst/>
                <a:uLnTx/>
                <a:uFill>
                  <a:solidFill>
                    <a:srgbClr val="000000"/>
                  </a:solidFill>
                </a:uFill>
                <a:latin typeface="Calibri"/>
                <a:ea typeface="+mn-ea"/>
                <a:cs typeface="Calibri"/>
              </a:rPr>
              <a:t>towards </a:t>
            </a:r>
            <a:r>
              <a:rPr kumimoji="0" sz="1600" b="1" i="0" u="heavy" strike="noStrike" kern="1200" cap="none" spc="-5" normalizeH="0" baseline="0" noProof="0" dirty="0">
                <a:ln>
                  <a:noFill/>
                </a:ln>
                <a:solidFill>
                  <a:prstClr val="black"/>
                </a:solidFill>
                <a:effectLst/>
                <a:uLnTx/>
                <a:uFill>
                  <a:solidFill>
                    <a:srgbClr val="000000"/>
                  </a:solidFill>
                </a:uFill>
                <a:latin typeface="Calibri"/>
                <a:ea typeface="+mn-ea"/>
                <a:cs typeface="Calibri"/>
              </a:rPr>
              <a:t>your </a:t>
            </a:r>
            <a:r>
              <a:rPr kumimoji="0" sz="1600" b="1" i="0" u="heavy" strike="noStrike" kern="1200" cap="none" spc="-15" normalizeH="0" baseline="0" noProof="0" dirty="0">
                <a:ln>
                  <a:noFill/>
                </a:ln>
                <a:solidFill>
                  <a:prstClr val="black"/>
                </a:solidFill>
                <a:effectLst/>
                <a:uLnTx/>
                <a:uFill>
                  <a:solidFill>
                    <a:srgbClr val="000000"/>
                  </a:solidFill>
                </a:uFill>
                <a:latin typeface="Calibri"/>
                <a:ea typeface="+mn-ea"/>
                <a:cs typeface="Calibri"/>
              </a:rPr>
              <a:t>general </a:t>
            </a:r>
            <a:r>
              <a:rPr kumimoji="0" sz="1600" b="1" i="0" u="heavy" strike="noStrike" kern="1200" cap="none" spc="-10" normalizeH="0" baseline="0" noProof="0" dirty="0">
                <a:ln>
                  <a:noFill/>
                </a:ln>
                <a:solidFill>
                  <a:prstClr val="black"/>
                </a:solidFill>
                <a:effectLst/>
                <a:uLnTx/>
                <a:uFill>
                  <a:solidFill>
                    <a:srgbClr val="000000"/>
                  </a:solidFill>
                </a:uFill>
                <a:latin typeface="Calibri"/>
                <a:ea typeface="+mn-ea"/>
                <a:cs typeface="Calibri"/>
              </a:rPr>
              <a:t>education</a:t>
            </a:r>
            <a:r>
              <a:rPr kumimoji="0" sz="1600" b="1" i="0" u="heavy" strike="noStrike" kern="1200" cap="none" spc="175" normalizeH="0" baseline="0" noProof="0" dirty="0">
                <a:ln>
                  <a:noFill/>
                </a:ln>
                <a:solidFill>
                  <a:prstClr val="black"/>
                </a:solidFill>
                <a:effectLst/>
                <a:uLnTx/>
                <a:uFill>
                  <a:solidFill>
                    <a:srgbClr val="000000"/>
                  </a:solidFill>
                </a:uFill>
                <a:latin typeface="Calibri"/>
                <a:ea typeface="+mn-ea"/>
                <a:cs typeface="Calibri"/>
              </a:rPr>
              <a:t> </a:t>
            </a:r>
            <a:r>
              <a:rPr kumimoji="0" sz="1600" b="1" i="0" u="heavy" strike="noStrike" kern="1200" cap="none" spc="-10" normalizeH="0" baseline="0" noProof="0" dirty="0">
                <a:ln>
                  <a:noFill/>
                </a:ln>
                <a:solidFill>
                  <a:prstClr val="black"/>
                </a:solidFill>
                <a:effectLst/>
                <a:uLnTx/>
                <a:uFill>
                  <a:solidFill>
                    <a:srgbClr val="000000"/>
                  </a:solidFill>
                </a:uFill>
                <a:latin typeface="Calibri"/>
                <a:ea typeface="+mn-ea"/>
                <a:cs typeface="Calibri"/>
              </a:rPr>
              <a:t>requirement)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7626" y="264922"/>
            <a:ext cx="7907655" cy="635000"/>
          </a:xfrm>
          <a:prstGeom prst="rect">
            <a:avLst/>
          </a:prstGeom>
        </p:spPr>
        <p:txBody>
          <a:bodyPr vert="horz" wrap="square" lIns="0" tIns="12065" rIns="0" bIns="0" rtlCol="0">
            <a:spAutoFit/>
          </a:bodyPr>
          <a:lstStyle/>
          <a:p>
            <a:pPr marL="12700">
              <a:lnSpc>
                <a:spcPct val="100000"/>
              </a:lnSpc>
              <a:spcBef>
                <a:spcPts val="95"/>
              </a:spcBef>
            </a:pPr>
            <a:r>
              <a:rPr sz="4000" spc="-30" dirty="0"/>
              <a:t>I’m </a:t>
            </a:r>
            <a:r>
              <a:rPr sz="4000" spc="-5" dirty="0"/>
              <a:t>Bringing In </a:t>
            </a:r>
            <a:r>
              <a:rPr sz="4000" spc="-15" dirty="0"/>
              <a:t>Early College Credit. </a:t>
            </a:r>
            <a:r>
              <a:rPr sz="4000" spc="-5" dirty="0"/>
              <a:t>.</a:t>
            </a:r>
            <a:r>
              <a:rPr sz="4000" spc="120" dirty="0"/>
              <a:t> </a:t>
            </a:r>
            <a:r>
              <a:rPr sz="4000" spc="-5" dirty="0"/>
              <a:t>.</a:t>
            </a:r>
            <a:endParaRPr sz="4000"/>
          </a:p>
        </p:txBody>
      </p:sp>
      <p:sp>
        <p:nvSpPr>
          <p:cNvPr id="3" name="object 3"/>
          <p:cNvSpPr txBox="1"/>
          <p:nvPr/>
        </p:nvSpPr>
        <p:spPr>
          <a:xfrm>
            <a:off x="243941" y="999893"/>
            <a:ext cx="8589010" cy="5042535"/>
          </a:xfrm>
          <a:prstGeom prst="rect">
            <a:avLst/>
          </a:prstGeom>
        </p:spPr>
        <p:txBody>
          <a:bodyPr vert="horz" wrap="square" lIns="0" tIns="79375" rIns="0" bIns="0" rtlCol="0">
            <a:spAutoFit/>
          </a:bodyPr>
          <a:lstStyle/>
          <a:p>
            <a:pPr marL="6985" marR="0" lvl="0" indent="0" algn="ctr" defTabSz="914400" rtl="0" eaLnBrk="1" fontAlgn="auto" latinLnBrk="0" hangingPunct="1">
              <a:lnSpc>
                <a:spcPct val="100000"/>
              </a:lnSpc>
              <a:spcBef>
                <a:spcPts val="625"/>
              </a:spcBef>
              <a:spcAft>
                <a:spcPts val="0"/>
              </a:spcAft>
              <a:buClrTx/>
              <a:buSzTx/>
              <a:buFontTx/>
              <a:buNone/>
              <a:tabLst>
                <a:tab pos="2983865" algn="l"/>
              </a:tabLst>
              <a:defRPr/>
            </a:pPr>
            <a:r>
              <a:rPr kumimoji="0" sz="2200" b="0" i="0" u="none" strike="noStrike" kern="1200" cap="none" spc="-10" normalizeH="0" baseline="0" noProof="0" dirty="0">
                <a:ln>
                  <a:noFill/>
                </a:ln>
                <a:solidFill>
                  <a:prstClr val="black"/>
                </a:solidFill>
                <a:effectLst/>
                <a:uLnTx/>
                <a:uFillTx/>
                <a:latin typeface="Calibri"/>
                <a:ea typeface="+mn-ea"/>
                <a:cs typeface="Calibri"/>
              </a:rPr>
              <a:t>Email</a:t>
            </a:r>
            <a:r>
              <a:rPr kumimoji="0" sz="2200" b="0" i="0" u="none" strike="noStrike" kern="1200" cap="none" spc="20" normalizeH="0" baseline="0" noProof="0" dirty="0">
                <a:ln>
                  <a:noFill/>
                </a:ln>
                <a:solidFill>
                  <a:prstClr val="black"/>
                </a:solidFill>
                <a:effectLst/>
                <a:uLnTx/>
                <a:uFillTx/>
                <a:latin typeface="Calibri"/>
                <a:ea typeface="+mn-ea"/>
                <a:cs typeface="Calibri"/>
              </a:rPr>
              <a:t> </a:t>
            </a:r>
            <a:r>
              <a:rPr kumimoji="0" sz="22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2"/>
              </a:rPr>
              <a:t>Advising@ecu.edu</a:t>
            </a:r>
            <a:r>
              <a:rPr kumimoji="0" sz="2200" b="0" i="0" u="none" strike="noStrike" kern="1200" cap="none" spc="-5" normalizeH="0" baseline="0" noProof="0" dirty="0">
                <a:ln>
                  <a:noFill/>
                </a:ln>
                <a:solidFill>
                  <a:srgbClr val="0000FF"/>
                </a:solidFill>
                <a:effectLst/>
                <a:uLnTx/>
                <a:uFillTx/>
                <a:latin typeface="Calibri"/>
                <a:ea typeface="+mn-ea"/>
                <a:cs typeface="Calibri"/>
              </a:rPr>
              <a:t>	</a:t>
            </a:r>
            <a:r>
              <a:rPr kumimoji="0" sz="2200" b="0" i="0" u="none" strike="noStrike" kern="1200" cap="none" spc="-15" normalizeH="0" baseline="0" noProof="0" dirty="0">
                <a:ln>
                  <a:noFill/>
                </a:ln>
                <a:solidFill>
                  <a:prstClr val="black"/>
                </a:solidFill>
                <a:effectLst/>
                <a:uLnTx/>
                <a:uFillTx/>
                <a:latin typeface="Calibri"/>
                <a:ea typeface="+mn-ea"/>
                <a:cs typeface="Calibri"/>
              </a:rPr>
              <a:t>(from </a:t>
            </a:r>
            <a:r>
              <a:rPr kumimoji="0" sz="2200" b="0" i="0" u="none" strike="noStrike" kern="1200" cap="none" spc="-10" normalizeH="0" baseline="0" noProof="0" dirty="0">
                <a:ln>
                  <a:noFill/>
                </a:ln>
                <a:solidFill>
                  <a:prstClr val="black"/>
                </a:solidFill>
                <a:effectLst/>
                <a:uLnTx/>
                <a:uFillTx/>
                <a:latin typeface="Calibri"/>
                <a:ea typeface="+mn-ea"/>
                <a:cs typeface="Calibri"/>
              </a:rPr>
              <a:t>your </a:t>
            </a:r>
            <a:r>
              <a:rPr kumimoji="0" sz="2200" b="0" i="0" u="none" strike="noStrike" kern="1200" cap="none" spc="-20" normalizeH="0" baseline="0" noProof="0" dirty="0">
                <a:ln>
                  <a:noFill/>
                </a:ln>
                <a:solidFill>
                  <a:prstClr val="black"/>
                </a:solidFill>
                <a:effectLst/>
                <a:uLnTx/>
                <a:uFillTx/>
                <a:latin typeface="Calibri"/>
                <a:ea typeface="+mn-ea"/>
                <a:cs typeface="Calibri"/>
              </a:rPr>
              <a:t>ECU </a:t>
            </a:r>
            <a:r>
              <a:rPr kumimoji="0" sz="2200" b="0" i="0" u="none" strike="noStrike" kern="1200" cap="none" spc="-5" normalizeH="0" baseline="0" noProof="0" dirty="0">
                <a:ln>
                  <a:noFill/>
                </a:ln>
                <a:solidFill>
                  <a:prstClr val="black"/>
                </a:solidFill>
                <a:effectLst/>
                <a:uLnTx/>
                <a:uFillTx/>
                <a:latin typeface="Calibri"/>
                <a:ea typeface="+mn-ea"/>
                <a:cs typeface="Calibri"/>
              </a:rPr>
              <a:t>email </a:t>
            </a:r>
            <a:r>
              <a:rPr kumimoji="0" sz="2200" b="0" i="0" u="none" strike="noStrike" kern="1200" cap="none" spc="-10" normalizeH="0" baseline="0" noProof="0" dirty="0">
                <a:ln>
                  <a:noFill/>
                </a:ln>
                <a:solidFill>
                  <a:prstClr val="black"/>
                </a:solidFill>
                <a:effectLst/>
                <a:uLnTx/>
                <a:uFillTx/>
                <a:latin typeface="Calibri"/>
                <a:ea typeface="+mn-ea"/>
                <a:cs typeface="Calibri"/>
              </a:rPr>
              <a:t>account) </a:t>
            </a:r>
            <a:r>
              <a:rPr kumimoji="0" sz="2200" b="0" i="0" u="none" strike="noStrike" kern="1200" cap="none" spc="-5" normalizeH="0" baseline="0" noProof="0" dirty="0">
                <a:ln>
                  <a:noFill/>
                </a:ln>
                <a:solidFill>
                  <a:prstClr val="black"/>
                </a:solidFill>
                <a:effectLst/>
                <a:uLnTx/>
                <a:uFillTx/>
                <a:latin typeface="Calibri"/>
                <a:ea typeface="+mn-ea"/>
                <a:cs typeface="Calibri"/>
              </a:rPr>
              <a:t>with</a:t>
            </a:r>
            <a:r>
              <a:rPr kumimoji="0" sz="2200" b="0" i="0" u="none" strike="noStrike" kern="1200" cap="none" spc="55" normalizeH="0" baseline="0" noProof="0" dirty="0">
                <a:ln>
                  <a:noFill/>
                </a:ln>
                <a:solidFill>
                  <a:prstClr val="black"/>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your</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5715" marR="0" lvl="0" indent="0" algn="ctr" defTabSz="914400" rtl="0" eaLnBrk="1" fontAlgn="auto" latinLnBrk="0" hangingPunct="1">
              <a:lnSpc>
                <a:spcPct val="100000"/>
              </a:lnSpc>
              <a:spcBef>
                <a:spcPts val="525"/>
              </a:spcBef>
              <a:spcAft>
                <a:spcPts val="0"/>
              </a:spcAft>
              <a:buClrTx/>
              <a:buSzTx/>
              <a:buFontTx/>
              <a:buNone/>
              <a:tabLst>
                <a:tab pos="2569845" algn="l"/>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Banner</a:t>
            </a:r>
            <a:r>
              <a:rPr kumimoji="0" sz="2200" b="0" i="0" u="none" strike="noStrike" kern="1200" cap="none" spc="10" normalizeH="0" baseline="0" noProof="0" dirty="0">
                <a:ln>
                  <a:noFill/>
                </a:ln>
                <a:solidFill>
                  <a:prstClr val="black"/>
                </a:solidFill>
                <a:effectLst/>
                <a:uLnTx/>
                <a:uFillTx/>
                <a:latin typeface="Calibri"/>
                <a:ea typeface="+mn-ea"/>
                <a:cs typeface="Calibri"/>
              </a:rPr>
              <a:t> </a:t>
            </a:r>
            <a:r>
              <a:rPr kumimoji="0" sz="2200" b="0" i="0" u="none" strike="noStrike" kern="1200" cap="none" spc="-5" normalizeH="0" baseline="0" noProof="0" dirty="0">
                <a:ln>
                  <a:noFill/>
                </a:ln>
                <a:solidFill>
                  <a:prstClr val="black"/>
                </a:solidFill>
                <a:effectLst/>
                <a:uLnTx/>
                <a:uFillTx/>
                <a:latin typeface="Calibri"/>
                <a:ea typeface="+mn-ea"/>
                <a:cs typeface="Calibri"/>
              </a:rPr>
              <a:t>ID</a:t>
            </a:r>
            <a:r>
              <a:rPr kumimoji="0" sz="2200" b="0" i="0" u="none" strike="noStrike" kern="1200" cap="none" spc="5" normalizeH="0" baseline="0" noProof="0" dirty="0">
                <a:ln>
                  <a:noFill/>
                </a:ln>
                <a:solidFill>
                  <a:prstClr val="black"/>
                </a:solidFill>
                <a:effectLst/>
                <a:uLnTx/>
                <a:uFillTx/>
                <a:latin typeface="Calibri"/>
                <a:ea typeface="+mn-ea"/>
                <a:cs typeface="Calibri"/>
              </a:rPr>
              <a:t> </a:t>
            </a:r>
            <a:r>
              <a:rPr kumimoji="0" sz="2200" b="0" i="0" u="none" strike="noStrike" kern="1200" cap="none" spc="-10" normalizeH="0" baseline="0" noProof="0" dirty="0">
                <a:ln>
                  <a:noFill/>
                </a:ln>
                <a:solidFill>
                  <a:prstClr val="black"/>
                </a:solidFill>
                <a:effectLst/>
                <a:uLnTx/>
                <a:uFillTx/>
                <a:latin typeface="Calibri"/>
                <a:ea typeface="+mn-ea"/>
                <a:cs typeface="Calibri"/>
              </a:rPr>
              <a:t>(B0xxxxxx),	</a:t>
            </a:r>
            <a:r>
              <a:rPr kumimoji="0" sz="2200" b="0" i="0" u="none" strike="noStrike" kern="1200" cap="none" spc="-15" normalizeH="0" baseline="0" noProof="0" dirty="0">
                <a:ln>
                  <a:noFill/>
                </a:ln>
                <a:solidFill>
                  <a:prstClr val="black"/>
                </a:solidFill>
                <a:effectLst/>
                <a:uLnTx/>
                <a:uFillTx/>
                <a:latin typeface="Calibri"/>
                <a:ea typeface="+mn-ea"/>
                <a:cs typeface="Calibri"/>
              </a:rPr>
              <a:t>Intended </a:t>
            </a:r>
            <a:r>
              <a:rPr kumimoji="0" sz="2200" b="0" i="0" u="none" strike="noStrike" kern="1200" cap="none" spc="-35" normalizeH="0" baseline="0" noProof="0" dirty="0">
                <a:ln>
                  <a:noFill/>
                </a:ln>
                <a:solidFill>
                  <a:prstClr val="black"/>
                </a:solidFill>
                <a:effectLst/>
                <a:uLnTx/>
                <a:uFillTx/>
                <a:latin typeface="Calibri"/>
                <a:ea typeface="+mn-ea"/>
                <a:cs typeface="Calibri"/>
              </a:rPr>
              <a:t>Major, </a:t>
            </a:r>
            <a:r>
              <a:rPr kumimoji="0" sz="2200" b="0" i="0" u="none" strike="noStrike" kern="1200" cap="none" spc="-5" normalizeH="0" baseline="0" noProof="0" dirty="0">
                <a:ln>
                  <a:noFill/>
                </a:ln>
                <a:solidFill>
                  <a:prstClr val="black"/>
                </a:solidFill>
                <a:effectLst/>
                <a:uLnTx/>
                <a:uFillTx/>
                <a:latin typeface="Calibri"/>
                <a:ea typeface="+mn-ea"/>
                <a:cs typeface="Calibri"/>
              </a:rPr>
              <a:t>and </a:t>
            </a:r>
            <a:r>
              <a:rPr kumimoji="0" sz="2200" b="0" i="0" u="none" strike="noStrike" kern="1200" cap="none" spc="-10" normalizeH="0" baseline="0" noProof="0" dirty="0">
                <a:ln>
                  <a:noFill/>
                </a:ln>
                <a:solidFill>
                  <a:prstClr val="black"/>
                </a:solidFill>
                <a:effectLst/>
                <a:uLnTx/>
                <a:uFillTx/>
                <a:latin typeface="Calibri"/>
                <a:ea typeface="+mn-ea"/>
                <a:cs typeface="Calibri"/>
              </a:rPr>
              <a:t>list </a:t>
            </a:r>
            <a:r>
              <a:rPr kumimoji="0" sz="2200" b="0" i="0" u="none" strike="noStrike" kern="1200" cap="none" spc="-5" normalizeH="0" baseline="0" noProof="0" dirty="0">
                <a:ln>
                  <a:noFill/>
                </a:ln>
                <a:solidFill>
                  <a:prstClr val="black"/>
                </a:solidFill>
                <a:effectLst/>
                <a:uLnTx/>
                <a:uFillTx/>
                <a:latin typeface="Calibri"/>
                <a:ea typeface="+mn-ea"/>
                <a:cs typeface="Calibri"/>
              </a:rPr>
              <a:t>of </a:t>
            </a:r>
            <a:r>
              <a:rPr kumimoji="0" sz="2200" b="0" i="0" u="none" strike="noStrike" kern="1200" cap="none" spc="-15" normalizeH="0" baseline="0" noProof="0" dirty="0">
                <a:ln>
                  <a:noFill/>
                </a:ln>
                <a:solidFill>
                  <a:prstClr val="black"/>
                </a:solidFill>
                <a:effectLst/>
                <a:uLnTx/>
                <a:uFillTx/>
                <a:latin typeface="Calibri"/>
                <a:ea typeface="+mn-ea"/>
                <a:cs typeface="Calibri"/>
              </a:rPr>
              <a:t>courses you’ve</a:t>
            </a:r>
            <a:r>
              <a:rPr kumimoji="0" sz="2200" b="0" i="0" u="none" strike="noStrike" kern="1200" cap="none" spc="85" normalizeH="0" baseline="0" noProof="0" dirty="0">
                <a:ln>
                  <a:noFill/>
                </a:ln>
                <a:solidFill>
                  <a:prstClr val="black"/>
                </a:solidFill>
                <a:effectLst/>
                <a:uLnTx/>
                <a:uFillTx/>
                <a:latin typeface="Calibri"/>
                <a:ea typeface="+mn-ea"/>
                <a:cs typeface="Calibri"/>
              </a:rPr>
              <a:t> </a:t>
            </a:r>
            <a:r>
              <a:rPr kumimoji="0" sz="2200" b="0" i="0" u="none" strike="noStrike" kern="1200" cap="none" spc="-15" normalizeH="0" baseline="0" noProof="0" dirty="0">
                <a:ln>
                  <a:noFill/>
                </a:ln>
                <a:solidFill>
                  <a:prstClr val="black"/>
                </a:solidFill>
                <a:effectLst/>
                <a:uLnTx/>
                <a:uFillTx/>
                <a:latin typeface="Calibri"/>
                <a:ea typeface="+mn-ea"/>
                <a:cs typeface="Calibri"/>
              </a:rPr>
              <a:t>completed</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5080" marR="0" lvl="0" indent="0" algn="ctr" defTabSz="914400" rtl="0" eaLnBrk="1" fontAlgn="auto" latinLnBrk="0" hangingPunct="1">
              <a:lnSpc>
                <a:spcPct val="100000"/>
              </a:lnSpc>
              <a:spcBef>
                <a:spcPts val="5"/>
              </a:spcBef>
              <a:spcAft>
                <a:spcPts val="0"/>
              </a:spcAft>
              <a:buClrTx/>
              <a:buSzTx/>
              <a:buFontTx/>
              <a:buNone/>
              <a:tabLst/>
              <a:defRPr/>
            </a:pPr>
            <a:r>
              <a:rPr kumimoji="0" sz="2200" b="0" i="0" u="none" strike="noStrike" kern="1200" cap="none" spc="-5" normalizeH="0" baseline="0" noProof="0" dirty="0">
                <a:ln>
                  <a:noFill/>
                </a:ln>
                <a:solidFill>
                  <a:prstClr val="black"/>
                </a:solidFill>
                <a:effectLst/>
                <a:uLnTx/>
                <a:uFillTx/>
                <a:latin typeface="Calibri"/>
                <a:ea typeface="+mn-ea"/>
                <a:cs typeface="Calibri"/>
              </a:rPr>
              <a:t>&amp; </a:t>
            </a:r>
            <a:r>
              <a:rPr kumimoji="0" sz="2200" b="0" i="0" u="none" strike="noStrike" kern="1200" cap="none" spc="-10" normalizeH="0" baseline="0" noProof="0" dirty="0">
                <a:ln>
                  <a:noFill/>
                </a:ln>
                <a:solidFill>
                  <a:prstClr val="black"/>
                </a:solidFill>
                <a:effectLst/>
                <a:uLnTx/>
                <a:uFillTx/>
                <a:latin typeface="Calibri"/>
                <a:ea typeface="+mn-ea"/>
                <a:cs typeface="Calibri"/>
              </a:rPr>
              <a:t>where you </a:t>
            </a:r>
            <a:r>
              <a:rPr kumimoji="0" sz="2200" b="0" i="0" u="none" strike="noStrike" kern="1200" cap="none" spc="-20" normalizeH="0" baseline="0" noProof="0" dirty="0">
                <a:ln>
                  <a:noFill/>
                </a:ln>
                <a:solidFill>
                  <a:prstClr val="black"/>
                </a:solidFill>
                <a:effectLst/>
                <a:uLnTx/>
                <a:uFillTx/>
                <a:latin typeface="Calibri"/>
                <a:ea typeface="+mn-ea"/>
                <a:cs typeface="Calibri"/>
              </a:rPr>
              <a:t>have </a:t>
            </a:r>
            <a:r>
              <a:rPr kumimoji="0" sz="2200" b="0" i="0" u="none" strike="noStrike" kern="1200" cap="none" spc="-25" normalizeH="0" baseline="0" noProof="0" dirty="0">
                <a:ln>
                  <a:noFill/>
                </a:ln>
                <a:solidFill>
                  <a:prstClr val="black"/>
                </a:solidFill>
                <a:effectLst/>
                <a:uLnTx/>
                <a:uFillTx/>
                <a:latin typeface="Calibri"/>
                <a:ea typeface="+mn-ea"/>
                <a:cs typeface="Calibri"/>
              </a:rPr>
              <a:t>taken </a:t>
            </a:r>
            <a:r>
              <a:rPr kumimoji="0" sz="2200" b="0" i="0" u="none" strike="noStrike" kern="1200" cap="none" spc="-5" normalizeH="0" baseline="0" noProof="0" dirty="0">
                <a:ln>
                  <a:noFill/>
                </a:ln>
                <a:solidFill>
                  <a:prstClr val="black"/>
                </a:solidFill>
                <a:effectLst/>
                <a:uLnTx/>
                <a:uFillTx/>
                <a:latin typeface="Calibri"/>
                <a:ea typeface="+mn-ea"/>
                <a:cs typeface="Calibri"/>
              </a:rPr>
              <a:t>them </a:t>
            </a:r>
            <a:r>
              <a:rPr kumimoji="0" sz="1300" b="0" i="0" u="none" strike="noStrike" kern="1200" cap="none" spc="-10" normalizeH="0" baseline="0" noProof="0" dirty="0">
                <a:ln>
                  <a:noFill/>
                </a:ln>
                <a:solidFill>
                  <a:prstClr val="black"/>
                </a:solidFill>
                <a:effectLst/>
                <a:uLnTx/>
                <a:uFillTx/>
                <a:latin typeface="Calibri"/>
                <a:ea typeface="+mn-ea"/>
                <a:cs typeface="Calibri"/>
              </a:rPr>
              <a:t>(screenshot/PDF </a:t>
            </a:r>
            <a:r>
              <a:rPr kumimoji="0" sz="1300" b="0" i="0" u="none" strike="noStrike" kern="1200" cap="none" spc="-5" normalizeH="0" baseline="0" noProof="0" dirty="0">
                <a:ln>
                  <a:noFill/>
                </a:ln>
                <a:solidFill>
                  <a:prstClr val="black"/>
                </a:solidFill>
                <a:effectLst/>
                <a:uLnTx/>
                <a:uFillTx/>
                <a:latin typeface="Calibri"/>
                <a:ea typeface="+mn-ea"/>
                <a:cs typeface="Calibri"/>
              </a:rPr>
              <a:t>of unofficial </a:t>
            </a:r>
            <a:r>
              <a:rPr kumimoji="0" sz="1300" b="0" i="0" u="none" strike="noStrike" kern="1200" cap="none" spc="-10" normalizeH="0" baseline="0" noProof="0" dirty="0">
                <a:ln>
                  <a:noFill/>
                </a:ln>
                <a:solidFill>
                  <a:prstClr val="black"/>
                </a:solidFill>
                <a:effectLst/>
                <a:uLnTx/>
                <a:uFillTx/>
                <a:latin typeface="Calibri"/>
                <a:ea typeface="+mn-ea"/>
                <a:cs typeface="Calibri"/>
              </a:rPr>
              <a:t>college </a:t>
            </a:r>
            <a:r>
              <a:rPr kumimoji="0" sz="1300" b="0" i="0" u="none" strike="noStrike" kern="1200" cap="none" spc="-5" normalizeH="0" baseline="0" noProof="0" dirty="0">
                <a:ln>
                  <a:noFill/>
                </a:ln>
                <a:solidFill>
                  <a:prstClr val="black"/>
                </a:solidFill>
                <a:effectLst/>
                <a:uLnTx/>
                <a:uFillTx/>
                <a:latin typeface="Calibri"/>
                <a:ea typeface="+mn-ea"/>
                <a:cs typeface="Calibri"/>
              </a:rPr>
              <a:t>transcript is</a:t>
            </a:r>
            <a:r>
              <a:rPr kumimoji="0" sz="1300" b="0" i="0" u="none" strike="noStrike" kern="1200" cap="none" spc="265" normalizeH="0" baseline="0" noProof="0" dirty="0">
                <a:ln>
                  <a:noFill/>
                </a:ln>
                <a:solidFill>
                  <a:prstClr val="black"/>
                </a:solidFill>
                <a:effectLst/>
                <a:uLnTx/>
                <a:uFillTx/>
                <a:latin typeface="Calibri"/>
                <a:ea typeface="+mn-ea"/>
                <a:cs typeface="Calibri"/>
              </a:rPr>
              <a:t> </a:t>
            </a:r>
            <a:r>
              <a:rPr kumimoji="0" sz="1300" b="0" i="0" u="none" strike="noStrike" kern="1200" cap="none" spc="-5" normalizeH="0" baseline="0" noProof="0" dirty="0">
                <a:ln>
                  <a:noFill/>
                </a:ln>
                <a:solidFill>
                  <a:prstClr val="black"/>
                </a:solidFill>
                <a:effectLst/>
                <a:uLnTx/>
                <a:uFillTx/>
                <a:latin typeface="Calibri"/>
                <a:ea typeface="+mn-ea"/>
                <a:cs typeface="Calibri"/>
              </a:rPr>
              <a:t>fine)</a:t>
            </a:r>
            <a:endParaRPr kumimoji="0" sz="13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524510" marR="511809" lvl="0" indent="0" algn="ctr" defTabSz="914400" rtl="0" eaLnBrk="1" fontAlgn="auto" latinLnBrk="0" hangingPunct="1">
              <a:lnSpc>
                <a:spcPct val="120100"/>
              </a:lnSpc>
              <a:spcBef>
                <a:spcPts val="0"/>
              </a:spcBef>
              <a:spcAft>
                <a:spcPts val="0"/>
              </a:spcAft>
              <a:buClrTx/>
              <a:buSzTx/>
              <a:buFontTx/>
              <a:buNone/>
              <a:tabLst/>
              <a:defRPr/>
            </a:pPr>
            <a:r>
              <a:rPr kumimoji="0" sz="2100" b="1" i="0" u="none" strike="noStrike" kern="1200" cap="none" spc="-90" normalizeH="0" baseline="0" noProof="0" dirty="0">
                <a:ln>
                  <a:noFill/>
                </a:ln>
                <a:solidFill>
                  <a:prstClr val="black"/>
                </a:solidFill>
                <a:effectLst/>
                <a:uLnTx/>
                <a:uFillTx/>
                <a:latin typeface="Calibri"/>
                <a:ea typeface="+mn-ea"/>
                <a:cs typeface="Calibri"/>
              </a:rPr>
              <a:t>To </a:t>
            </a:r>
            <a:r>
              <a:rPr kumimoji="0" sz="2100" b="1" i="0" u="none" strike="noStrike" kern="1200" cap="none" spc="-15" normalizeH="0" baseline="0" noProof="0" dirty="0">
                <a:ln>
                  <a:noFill/>
                </a:ln>
                <a:solidFill>
                  <a:prstClr val="black"/>
                </a:solidFill>
                <a:effectLst/>
                <a:uLnTx/>
                <a:uFillTx/>
                <a:latin typeface="Calibri"/>
                <a:ea typeface="+mn-ea"/>
                <a:cs typeface="Calibri"/>
              </a:rPr>
              <a:t>Receive </a:t>
            </a:r>
            <a:r>
              <a:rPr kumimoji="0" sz="2100" b="1" i="0" u="none" strike="noStrike" kern="1200" cap="none" spc="-10" normalizeH="0" baseline="0" noProof="0" dirty="0">
                <a:ln>
                  <a:noFill/>
                </a:ln>
                <a:solidFill>
                  <a:prstClr val="black"/>
                </a:solidFill>
                <a:effectLst/>
                <a:uLnTx/>
                <a:uFillTx/>
                <a:latin typeface="Calibri"/>
                <a:ea typeface="+mn-ea"/>
                <a:cs typeface="Calibri"/>
              </a:rPr>
              <a:t>Credit, </a:t>
            </a:r>
            <a:r>
              <a:rPr kumimoji="0" sz="2100" b="1" i="0" u="none" strike="noStrike" kern="1200" cap="none" spc="-60" normalizeH="0" baseline="0" noProof="0" dirty="0">
                <a:ln>
                  <a:noFill/>
                </a:ln>
                <a:solidFill>
                  <a:prstClr val="black"/>
                </a:solidFill>
                <a:effectLst/>
                <a:uLnTx/>
                <a:uFillTx/>
                <a:latin typeface="Calibri"/>
                <a:ea typeface="+mn-ea"/>
                <a:cs typeface="Calibri"/>
              </a:rPr>
              <a:t>You </a:t>
            </a:r>
            <a:r>
              <a:rPr kumimoji="0" sz="2100" b="1" i="0" u="none" strike="noStrike" kern="1200" cap="none" spc="-10" normalizeH="0" baseline="0" noProof="0" dirty="0">
                <a:ln>
                  <a:noFill/>
                </a:ln>
                <a:solidFill>
                  <a:prstClr val="black"/>
                </a:solidFill>
                <a:effectLst/>
                <a:uLnTx/>
                <a:uFillTx/>
                <a:latin typeface="Calibri"/>
                <a:ea typeface="+mn-ea"/>
                <a:cs typeface="Calibri"/>
              </a:rPr>
              <a:t>Must </a:t>
            </a:r>
            <a:r>
              <a:rPr kumimoji="0" sz="2100" b="1" i="0" u="none" strike="noStrike" kern="1200" cap="none" spc="0" normalizeH="0" baseline="0" noProof="0" dirty="0">
                <a:ln>
                  <a:noFill/>
                </a:ln>
                <a:solidFill>
                  <a:prstClr val="black"/>
                </a:solidFill>
                <a:effectLst/>
                <a:uLnTx/>
                <a:uFillTx/>
                <a:latin typeface="Calibri"/>
                <a:ea typeface="+mn-ea"/>
                <a:cs typeface="Calibri"/>
              </a:rPr>
              <a:t>Send An </a:t>
            </a:r>
            <a:r>
              <a:rPr kumimoji="0" sz="2100" b="1" i="0" u="none" strike="noStrike" kern="1200" cap="none" spc="-5" normalizeH="0" baseline="0" noProof="0" dirty="0">
                <a:ln>
                  <a:noFill/>
                </a:ln>
                <a:solidFill>
                  <a:prstClr val="black"/>
                </a:solidFill>
                <a:effectLst/>
                <a:uLnTx/>
                <a:uFillTx/>
                <a:latin typeface="Calibri"/>
                <a:ea typeface="+mn-ea"/>
                <a:cs typeface="Calibri"/>
              </a:rPr>
              <a:t>OFFICIAL </a:t>
            </a:r>
            <a:r>
              <a:rPr kumimoji="0" sz="2100" b="1" i="0" u="none" strike="noStrike" kern="1200" cap="none" spc="-10" normalizeH="0" baseline="0" noProof="0" dirty="0">
                <a:ln>
                  <a:noFill/>
                </a:ln>
                <a:solidFill>
                  <a:prstClr val="black"/>
                </a:solidFill>
                <a:effectLst/>
                <a:uLnTx/>
                <a:uFillTx/>
                <a:latin typeface="Calibri"/>
                <a:ea typeface="+mn-ea"/>
                <a:cs typeface="Calibri"/>
              </a:rPr>
              <a:t>COLLEGE </a:t>
            </a:r>
            <a:r>
              <a:rPr kumimoji="0" sz="2100" b="1" i="0" u="none" strike="noStrike" kern="1200" cap="none" spc="0" normalizeH="0" baseline="0" noProof="0" dirty="0">
                <a:ln>
                  <a:noFill/>
                </a:ln>
                <a:solidFill>
                  <a:prstClr val="black"/>
                </a:solidFill>
                <a:effectLst/>
                <a:uLnTx/>
                <a:uFillTx/>
                <a:latin typeface="Calibri"/>
                <a:ea typeface="+mn-ea"/>
                <a:cs typeface="Calibri"/>
              </a:rPr>
              <a:t>TRANSCRIPT  </a:t>
            </a:r>
            <a:r>
              <a:rPr kumimoji="0" sz="2100" b="1" i="0" u="none" strike="noStrike" kern="1200" cap="none" spc="-5" normalizeH="0" baseline="0" noProof="0" dirty="0">
                <a:ln>
                  <a:noFill/>
                </a:ln>
                <a:solidFill>
                  <a:srgbClr val="6F2F9F"/>
                </a:solidFill>
                <a:effectLst/>
                <a:uLnTx/>
                <a:uFillTx/>
                <a:latin typeface="Calibri"/>
                <a:ea typeface="+mn-ea"/>
                <a:cs typeface="Calibri"/>
              </a:rPr>
              <a:t>Office </a:t>
            </a:r>
            <a:r>
              <a:rPr kumimoji="0" sz="2100" b="1" i="0" u="none" strike="noStrike" kern="1200" cap="none" spc="0" normalizeH="0" baseline="0" noProof="0" dirty="0">
                <a:ln>
                  <a:noFill/>
                </a:ln>
                <a:solidFill>
                  <a:srgbClr val="6F2F9F"/>
                </a:solidFill>
                <a:effectLst/>
                <a:uLnTx/>
                <a:uFillTx/>
                <a:latin typeface="Calibri"/>
                <a:ea typeface="+mn-ea"/>
                <a:cs typeface="Calibri"/>
              </a:rPr>
              <a:t>of </a:t>
            </a:r>
            <a:r>
              <a:rPr kumimoji="0" sz="2100" b="1" i="0" u="none" strike="noStrike" kern="1200" cap="none" spc="-15" normalizeH="0" baseline="0" noProof="0" dirty="0">
                <a:ln>
                  <a:noFill/>
                </a:ln>
                <a:solidFill>
                  <a:srgbClr val="6F2F9F"/>
                </a:solidFill>
                <a:effectLst/>
                <a:uLnTx/>
                <a:uFillTx/>
                <a:latin typeface="Calibri"/>
                <a:ea typeface="+mn-ea"/>
                <a:cs typeface="Calibri"/>
              </a:rPr>
              <a:t>Undergraduate</a:t>
            </a:r>
            <a:r>
              <a:rPr kumimoji="0" sz="2100" b="1" i="0" u="none" strike="noStrike" kern="1200" cap="none" spc="25" normalizeH="0" baseline="0" noProof="0" dirty="0">
                <a:ln>
                  <a:noFill/>
                </a:ln>
                <a:solidFill>
                  <a:srgbClr val="6F2F9F"/>
                </a:solidFill>
                <a:effectLst/>
                <a:uLnTx/>
                <a:uFillTx/>
                <a:latin typeface="Calibri"/>
                <a:ea typeface="+mn-ea"/>
                <a:cs typeface="Calibri"/>
              </a:rPr>
              <a:t> </a:t>
            </a:r>
            <a:r>
              <a:rPr kumimoji="0" sz="2100" b="1" i="0" u="none" strike="noStrike" kern="1200" cap="none" spc="0" normalizeH="0" baseline="0" noProof="0" dirty="0">
                <a:ln>
                  <a:noFill/>
                </a:ln>
                <a:solidFill>
                  <a:srgbClr val="6F2F9F"/>
                </a:solidFill>
                <a:effectLst/>
                <a:uLnTx/>
                <a:uFillTx/>
                <a:latin typeface="Calibri"/>
                <a:ea typeface="+mn-ea"/>
                <a:cs typeface="Calibri"/>
              </a:rPr>
              <a:t>Admissions</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7620" marR="0" lvl="0" indent="0" algn="ctr" defTabSz="914400" rtl="0" eaLnBrk="1" fontAlgn="auto" latinLnBrk="0" hangingPunct="1">
              <a:lnSpc>
                <a:spcPct val="100000"/>
              </a:lnSpc>
              <a:spcBef>
                <a:spcPts val="0"/>
              </a:spcBef>
              <a:spcAft>
                <a:spcPts val="0"/>
              </a:spcAft>
              <a:buClrTx/>
              <a:buSzTx/>
              <a:buFontTx/>
              <a:buNone/>
              <a:tabLst/>
              <a:defRPr/>
            </a:pPr>
            <a:r>
              <a:rPr kumimoji="0" sz="2100" b="1" i="0" u="none" strike="noStrike" kern="1200" cap="none" spc="-5" normalizeH="0" baseline="0" noProof="0" dirty="0">
                <a:ln>
                  <a:noFill/>
                </a:ln>
                <a:solidFill>
                  <a:srgbClr val="6F2F9F"/>
                </a:solidFill>
                <a:effectLst/>
                <a:uLnTx/>
                <a:uFillTx/>
                <a:latin typeface="Calibri"/>
                <a:ea typeface="+mn-ea"/>
                <a:cs typeface="Calibri"/>
              </a:rPr>
              <a:t>Mail Stop</a:t>
            </a:r>
            <a:r>
              <a:rPr kumimoji="0" sz="2100" b="1" i="0" u="none" strike="noStrike" kern="1200" cap="none" spc="-25" normalizeH="0" baseline="0" noProof="0" dirty="0">
                <a:ln>
                  <a:noFill/>
                </a:ln>
                <a:solidFill>
                  <a:srgbClr val="6F2F9F"/>
                </a:solidFill>
                <a:effectLst/>
                <a:uLnTx/>
                <a:uFillTx/>
                <a:latin typeface="Calibri"/>
                <a:ea typeface="+mn-ea"/>
                <a:cs typeface="Calibri"/>
              </a:rPr>
              <a:t> </a:t>
            </a:r>
            <a:r>
              <a:rPr kumimoji="0" sz="2100" b="1" i="0" u="none" strike="noStrike" kern="1200" cap="none" spc="0" normalizeH="0" baseline="0" noProof="0" dirty="0">
                <a:ln>
                  <a:noFill/>
                </a:ln>
                <a:solidFill>
                  <a:srgbClr val="6F2F9F"/>
                </a:solidFill>
                <a:effectLst/>
                <a:uLnTx/>
                <a:uFillTx/>
                <a:latin typeface="Calibri"/>
                <a:ea typeface="+mn-ea"/>
                <a:cs typeface="Calibri"/>
              </a:rPr>
              <a:t>517</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2832100" marR="2814320" lvl="0" indent="-1905" algn="ctr" defTabSz="914400" rtl="0" eaLnBrk="1" fontAlgn="auto" latinLnBrk="0" hangingPunct="1">
              <a:lnSpc>
                <a:spcPct val="100000"/>
              </a:lnSpc>
              <a:spcBef>
                <a:spcPts val="0"/>
              </a:spcBef>
              <a:spcAft>
                <a:spcPts val="0"/>
              </a:spcAft>
              <a:buClrTx/>
              <a:buSzTx/>
              <a:buFontTx/>
              <a:buNone/>
              <a:tabLst/>
              <a:defRPr/>
            </a:pPr>
            <a:r>
              <a:rPr kumimoji="0" sz="2100" b="1" i="0" u="none" strike="noStrike" kern="1200" cap="none" spc="-15" normalizeH="0" baseline="0" noProof="0" dirty="0">
                <a:ln>
                  <a:noFill/>
                </a:ln>
                <a:solidFill>
                  <a:srgbClr val="6F2F9F"/>
                </a:solidFill>
                <a:effectLst/>
                <a:uLnTx/>
                <a:uFillTx/>
                <a:latin typeface="Calibri"/>
                <a:ea typeface="+mn-ea"/>
                <a:cs typeface="Calibri"/>
              </a:rPr>
              <a:t>East </a:t>
            </a:r>
            <a:r>
              <a:rPr kumimoji="0" sz="2100" b="1" i="0" u="none" strike="noStrike" kern="1200" cap="none" spc="-5" normalizeH="0" baseline="0" noProof="0" dirty="0">
                <a:ln>
                  <a:noFill/>
                </a:ln>
                <a:solidFill>
                  <a:srgbClr val="6F2F9F"/>
                </a:solidFill>
                <a:effectLst/>
                <a:uLnTx/>
                <a:uFillTx/>
                <a:latin typeface="Calibri"/>
                <a:ea typeface="+mn-ea"/>
                <a:cs typeface="Calibri"/>
              </a:rPr>
              <a:t>Carolina </a:t>
            </a:r>
            <a:r>
              <a:rPr kumimoji="0" sz="2100" b="1" i="0" u="none" strike="noStrike" kern="1200" cap="none" spc="-10" normalizeH="0" baseline="0" noProof="0" dirty="0">
                <a:ln>
                  <a:noFill/>
                </a:ln>
                <a:solidFill>
                  <a:srgbClr val="6F2F9F"/>
                </a:solidFill>
                <a:effectLst/>
                <a:uLnTx/>
                <a:uFillTx/>
                <a:latin typeface="Calibri"/>
                <a:ea typeface="+mn-ea"/>
                <a:cs typeface="Calibri"/>
              </a:rPr>
              <a:t>University  Greenville, </a:t>
            </a:r>
            <a:r>
              <a:rPr kumimoji="0" sz="2100" b="1" i="0" u="none" strike="noStrike" kern="1200" cap="none" spc="0" normalizeH="0" baseline="0" noProof="0" dirty="0">
                <a:ln>
                  <a:noFill/>
                </a:ln>
                <a:solidFill>
                  <a:srgbClr val="6F2F9F"/>
                </a:solidFill>
                <a:effectLst/>
                <a:uLnTx/>
                <a:uFillTx/>
                <a:latin typeface="Calibri"/>
                <a:ea typeface="+mn-ea"/>
                <a:cs typeface="Calibri"/>
              </a:rPr>
              <a:t>NC</a:t>
            </a:r>
            <a:r>
              <a:rPr kumimoji="0" sz="2100" b="1" i="0" u="none" strike="noStrike" kern="1200" cap="none" spc="-75" normalizeH="0" baseline="0" noProof="0" dirty="0">
                <a:ln>
                  <a:noFill/>
                </a:ln>
                <a:solidFill>
                  <a:srgbClr val="6F2F9F"/>
                </a:solidFill>
                <a:effectLst/>
                <a:uLnTx/>
                <a:uFillTx/>
                <a:latin typeface="Calibri"/>
                <a:ea typeface="+mn-ea"/>
                <a:cs typeface="Calibri"/>
              </a:rPr>
              <a:t> </a:t>
            </a:r>
            <a:r>
              <a:rPr kumimoji="0" sz="2100" b="1" i="0" u="none" strike="noStrike" kern="1200" cap="none" spc="0" normalizeH="0" baseline="0" noProof="0" dirty="0">
                <a:ln>
                  <a:noFill/>
                </a:ln>
                <a:solidFill>
                  <a:srgbClr val="6F2F9F"/>
                </a:solidFill>
                <a:effectLst/>
                <a:uLnTx/>
                <a:uFillTx/>
                <a:latin typeface="Calibri"/>
                <a:ea typeface="+mn-ea"/>
                <a:cs typeface="Calibri"/>
              </a:rPr>
              <a:t>27858-4353</a:t>
            </a:r>
            <a:endParaRPr kumimoji="0" sz="2100" b="0" i="0" u="none" strike="noStrike" kern="1200" cap="none" spc="0" normalizeH="0" baseline="0" noProof="0">
              <a:ln>
                <a:noFill/>
              </a:ln>
              <a:solidFill>
                <a:prstClr val="black"/>
              </a:solidFill>
              <a:effectLst/>
              <a:uLnTx/>
              <a:uFillTx/>
              <a:latin typeface="Calibri"/>
              <a:ea typeface="+mn-ea"/>
              <a:cs typeface="Calibri"/>
            </a:endParaRPr>
          </a:p>
          <a:p>
            <a:pPr marL="76200" marR="69215" lvl="0" indent="0" algn="ctr" defTabSz="914400" rtl="0" eaLnBrk="1" fontAlgn="auto" latinLnBrk="0" hangingPunct="1">
              <a:lnSpc>
                <a:spcPct val="100000"/>
              </a:lnSpc>
              <a:spcBef>
                <a:spcPts val="420"/>
              </a:spcBef>
              <a:spcAft>
                <a:spcPts val="0"/>
              </a:spcAft>
              <a:buClrTx/>
              <a:buSzTx/>
              <a:buFontTx/>
              <a:buNone/>
              <a:tabLst/>
              <a:defRPr/>
            </a:pPr>
            <a:r>
              <a:rPr kumimoji="0" sz="1600" b="0" i="0" u="none" strike="noStrike" kern="1200" cap="none" spc="-40" normalizeH="0" baseline="0" noProof="0" dirty="0">
                <a:ln>
                  <a:noFill/>
                </a:ln>
                <a:solidFill>
                  <a:prstClr val="black"/>
                </a:solidFill>
                <a:effectLst/>
                <a:uLnTx/>
                <a:uFillTx/>
                <a:latin typeface="Calibri"/>
                <a:ea typeface="+mn-ea"/>
                <a:cs typeface="Calibri"/>
              </a:rPr>
              <a:t>We </a:t>
            </a:r>
            <a:r>
              <a:rPr kumimoji="0" sz="1600" b="0" i="0" u="none" strike="noStrike" kern="1200" cap="none" spc="-5" normalizeH="0" baseline="0" noProof="0" dirty="0">
                <a:ln>
                  <a:noFill/>
                </a:ln>
                <a:solidFill>
                  <a:prstClr val="black"/>
                </a:solidFill>
                <a:effectLst/>
                <a:uLnTx/>
                <a:uFillTx/>
                <a:latin typeface="Calibri"/>
                <a:ea typeface="+mn-ea"/>
                <a:cs typeface="Calibri"/>
              </a:rPr>
              <a:t>also </a:t>
            </a:r>
            <a:r>
              <a:rPr kumimoji="0" sz="1600" b="0" i="0" u="none" strike="noStrike" kern="1200" cap="none" spc="-10" normalizeH="0" baseline="0" noProof="0" dirty="0">
                <a:ln>
                  <a:noFill/>
                </a:ln>
                <a:solidFill>
                  <a:prstClr val="black"/>
                </a:solidFill>
                <a:effectLst/>
                <a:uLnTx/>
                <a:uFillTx/>
                <a:latin typeface="Calibri"/>
                <a:ea typeface="+mn-ea"/>
                <a:cs typeface="Calibri"/>
              </a:rPr>
              <a:t>accept electronic transcripts </a:t>
            </a:r>
            <a:r>
              <a:rPr kumimoji="0" sz="1600" b="0" i="0" u="none" strike="noStrike" kern="1200" cap="none" spc="-15" normalizeH="0" baseline="0" noProof="0" dirty="0">
                <a:ln>
                  <a:noFill/>
                </a:ln>
                <a:solidFill>
                  <a:prstClr val="black"/>
                </a:solidFill>
                <a:effectLst/>
                <a:uLnTx/>
                <a:uFillTx/>
                <a:latin typeface="Calibri"/>
                <a:ea typeface="+mn-ea"/>
                <a:cs typeface="Calibri"/>
              </a:rPr>
              <a:t>from </a:t>
            </a:r>
            <a:r>
              <a:rPr kumimoji="0" sz="1600" b="0" i="0" u="none" strike="noStrike" kern="1200" cap="none" spc="-10" normalizeH="0" baseline="0" noProof="0" dirty="0">
                <a:ln>
                  <a:noFill/>
                </a:ln>
                <a:solidFill>
                  <a:prstClr val="black"/>
                </a:solidFill>
                <a:effectLst/>
                <a:uLnTx/>
                <a:uFillTx/>
                <a:latin typeface="Calibri"/>
                <a:ea typeface="+mn-ea"/>
                <a:cs typeface="Calibri"/>
              </a:rPr>
              <a:t>most transcript </a:t>
            </a:r>
            <a:r>
              <a:rPr kumimoji="0" sz="1600" b="0" i="0" u="none" strike="noStrike" kern="1200" cap="none" spc="-5" normalizeH="0" baseline="0" noProof="0" dirty="0">
                <a:ln>
                  <a:noFill/>
                </a:ln>
                <a:solidFill>
                  <a:prstClr val="black"/>
                </a:solidFill>
                <a:effectLst/>
                <a:uLnTx/>
                <a:uFillTx/>
                <a:latin typeface="Calibri"/>
                <a:ea typeface="+mn-ea"/>
                <a:cs typeface="Calibri"/>
              </a:rPr>
              <a:t>services including the </a:t>
            </a:r>
            <a:r>
              <a:rPr kumimoji="0" sz="1600" b="0" i="0" u="none" strike="noStrike" kern="1200" cap="none" spc="-10" normalizeH="0" baseline="0" noProof="0" dirty="0">
                <a:ln>
                  <a:noFill/>
                </a:ln>
                <a:solidFill>
                  <a:prstClr val="black"/>
                </a:solidFill>
                <a:effectLst/>
                <a:uLnTx/>
                <a:uFillTx/>
                <a:latin typeface="Calibri"/>
                <a:ea typeface="+mn-ea"/>
                <a:cs typeface="Calibri"/>
              </a:rPr>
              <a:t>College Foundation of  </a:t>
            </a:r>
            <a:r>
              <a:rPr kumimoji="0" sz="1600" b="0" i="0" u="none" strike="noStrike" kern="1200" cap="none" spc="-5" normalizeH="0" baseline="0" noProof="0" dirty="0">
                <a:ln>
                  <a:noFill/>
                </a:ln>
                <a:solidFill>
                  <a:prstClr val="black"/>
                </a:solidFill>
                <a:effectLst/>
                <a:uLnTx/>
                <a:uFillTx/>
                <a:latin typeface="Calibri"/>
                <a:ea typeface="+mn-ea"/>
                <a:cs typeface="Calibri"/>
              </a:rPr>
              <a:t>North </a:t>
            </a:r>
            <a:r>
              <a:rPr kumimoji="0" sz="1600" b="0" i="0" u="none" strike="noStrike" kern="1200" cap="none" spc="-10" normalizeH="0" baseline="0" noProof="0" dirty="0">
                <a:ln>
                  <a:noFill/>
                </a:ln>
                <a:solidFill>
                  <a:prstClr val="black"/>
                </a:solidFill>
                <a:effectLst/>
                <a:uLnTx/>
                <a:uFillTx/>
                <a:latin typeface="Calibri"/>
                <a:ea typeface="+mn-ea"/>
                <a:cs typeface="Calibri"/>
              </a:rPr>
              <a:t>Carolina (CFNC). </a:t>
            </a:r>
            <a:r>
              <a:rPr kumimoji="0" sz="1600" b="0" i="0" u="none" strike="noStrike" kern="1200" cap="none" spc="-5" normalizeH="0" baseline="0" noProof="0" dirty="0">
                <a:ln>
                  <a:noFill/>
                </a:ln>
                <a:solidFill>
                  <a:prstClr val="black"/>
                </a:solidFill>
                <a:effectLst/>
                <a:uLnTx/>
                <a:uFillTx/>
                <a:latin typeface="Calibri"/>
                <a:ea typeface="+mn-ea"/>
                <a:cs typeface="Calibri"/>
              </a:rPr>
              <a:t>Please </a:t>
            </a:r>
            <a:r>
              <a:rPr kumimoji="0" sz="1600" b="0" i="0" u="none" strike="noStrike" kern="1200" cap="none" spc="-10" normalizeH="0" baseline="0" noProof="0" dirty="0">
                <a:ln>
                  <a:noFill/>
                </a:ln>
                <a:solidFill>
                  <a:prstClr val="black"/>
                </a:solidFill>
                <a:effectLst/>
                <a:uLnTx/>
                <a:uFillTx/>
                <a:latin typeface="Calibri"/>
                <a:ea typeface="+mn-ea"/>
                <a:cs typeface="Calibri"/>
              </a:rPr>
              <a:t>request to </a:t>
            </a:r>
            <a:r>
              <a:rPr kumimoji="0" sz="1600" b="0" i="0" u="none" strike="noStrike" kern="1200" cap="none" spc="-15" normalizeH="0" baseline="0" noProof="0" dirty="0">
                <a:ln>
                  <a:noFill/>
                </a:ln>
                <a:solidFill>
                  <a:prstClr val="black"/>
                </a:solidFill>
                <a:effectLst/>
                <a:uLnTx/>
                <a:uFillTx/>
                <a:latin typeface="Calibri"/>
                <a:ea typeface="+mn-ea"/>
                <a:cs typeface="Calibri"/>
              </a:rPr>
              <a:t>have </a:t>
            </a:r>
            <a:r>
              <a:rPr kumimoji="0" sz="1600" b="0" i="0" u="none" strike="noStrike" kern="1200" cap="none" spc="-5" normalizeH="0" baseline="0" noProof="0" dirty="0">
                <a:ln>
                  <a:noFill/>
                </a:ln>
                <a:solidFill>
                  <a:prstClr val="black"/>
                </a:solidFill>
                <a:effectLst/>
                <a:uLnTx/>
                <a:uFillTx/>
                <a:latin typeface="Calibri"/>
                <a:ea typeface="+mn-ea"/>
                <a:cs typeface="Calibri"/>
              </a:rPr>
              <a:t>them </a:t>
            </a:r>
            <a:r>
              <a:rPr kumimoji="0" sz="1600" b="0" i="0" u="none" strike="noStrike" kern="1200" cap="none" spc="-10" normalizeH="0" baseline="0" noProof="0" dirty="0">
                <a:ln>
                  <a:noFill/>
                </a:ln>
                <a:solidFill>
                  <a:prstClr val="black"/>
                </a:solidFill>
                <a:effectLst/>
                <a:uLnTx/>
                <a:uFillTx/>
                <a:latin typeface="Calibri"/>
                <a:ea typeface="+mn-ea"/>
                <a:cs typeface="Calibri"/>
              </a:rPr>
              <a:t>sent directly to</a:t>
            </a:r>
            <a:r>
              <a:rPr kumimoji="0" sz="1600" b="0" i="0" u="none" strike="noStrike" kern="1200" cap="none" spc="210" normalizeH="0" baseline="0" noProof="0" dirty="0">
                <a:ln>
                  <a:noFill/>
                </a:ln>
                <a:solidFill>
                  <a:prstClr val="black"/>
                </a:solidFill>
                <a:effectLst/>
                <a:uLnTx/>
                <a:uFillTx/>
                <a:latin typeface="Calibri"/>
                <a:ea typeface="+mn-ea"/>
                <a:cs typeface="Calibri"/>
              </a:rPr>
              <a:t> </a:t>
            </a:r>
            <a:r>
              <a:rPr kumimoji="0" sz="16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3"/>
              </a:rPr>
              <a:t>admissions@ecu.edu</a:t>
            </a:r>
            <a:r>
              <a:rPr kumimoji="0" sz="1600" b="0" i="0" u="none" strike="noStrike" kern="1200" cap="none" spc="-5" normalizeH="0" baseline="0" noProof="0" dirty="0">
                <a:ln>
                  <a:noFill/>
                </a:ln>
                <a:solidFill>
                  <a:prstClr val="black"/>
                </a:solidFill>
                <a:effectLst/>
                <a:uLnTx/>
                <a:uFillTx/>
                <a:latin typeface="Calibri"/>
                <a:ea typeface="+mn-ea"/>
                <a:cs typeface="Calibri"/>
              </a:rPr>
              <a:t>.</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10" normalizeH="0" baseline="0" noProof="0" dirty="0">
                <a:ln>
                  <a:noFill/>
                </a:ln>
                <a:solidFill>
                  <a:prstClr val="black"/>
                </a:solidFill>
                <a:effectLst/>
                <a:uLnTx/>
                <a:uFillTx/>
                <a:latin typeface="Calibri"/>
                <a:ea typeface="+mn-ea"/>
                <a:cs typeface="Calibri"/>
              </a:rPr>
              <a:t>Advanced Placement</a:t>
            </a:r>
            <a:r>
              <a:rPr kumimoji="0" sz="2200" b="1" i="0" u="none" strike="noStrike" kern="1200" cap="none" spc="55" normalizeH="0" baseline="0" noProof="0" dirty="0">
                <a:ln>
                  <a:noFill/>
                </a:ln>
                <a:solidFill>
                  <a:prstClr val="black"/>
                </a:solidFill>
                <a:effectLst/>
                <a:uLnTx/>
                <a:uFillTx/>
                <a:latin typeface="Calibri"/>
                <a:ea typeface="+mn-ea"/>
                <a:cs typeface="Calibri"/>
              </a:rPr>
              <a:t> </a:t>
            </a:r>
            <a:r>
              <a:rPr kumimoji="0" sz="2200" b="1" i="0" u="none" strike="noStrike" kern="1200" cap="none" spc="-10" normalizeH="0" baseline="0" noProof="0" dirty="0">
                <a:ln>
                  <a:noFill/>
                </a:ln>
                <a:solidFill>
                  <a:prstClr val="black"/>
                </a:solidFill>
                <a:effectLst/>
                <a:uLnTx/>
                <a:uFillTx/>
                <a:latin typeface="Calibri"/>
                <a:ea typeface="+mn-ea"/>
                <a:cs typeface="Calibri"/>
              </a:rPr>
              <a:t>Credit</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756285" marR="0" lvl="0" indent="-287020" algn="l" defTabSz="914400" rtl="0" eaLnBrk="1" fontAlgn="auto" latinLnBrk="0" hangingPunct="1">
              <a:lnSpc>
                <a:spcPct val="100000"/>
              </a:lnSpc>
              <a:spcBef>
                <a:spcPts val="450"/>
              </a:spcBef>
              <a:spcAft>
                <a:spcPts val="0"/>
              </a:spcAft>
              <a:buClrTx/>
              <a:buSzTx/>
              <a:buFont typeface="Arial"/>
              <a:buChar char="–"/>
              <a:tabLst>
                <a:tab pos="756285" algn="l"/>
                <a:tab pos="75692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Scores </a:t>
            </a:r>
            <a:r>
              <a:rPr kumimoji="0" sz="1800" b="0" i="0" u="none" strike="noStrike" kern="1200" cap="none" spc="-5" normalizeH="0" baseline="0" noProof="0" dirty="0">
                <a:ln>
                  <a:noFill/>
                </a:ln>
                <a:solidFill>
                  <a:prstClr val="black"/>
                </a:solidFill>
                <a:effectLst/>
                <a:uLnTx/>
                <a:uFillTx/>
                <a:latin typeface="Calibri"/>
                <a:ea typeface="+mn-ea"/>
                <a:cs typeface="Calibri"/>
              </a:rPr>
              <a:t>should be </a:t>
            </a:r>
            <a:r>
              <a:rPr kumimoji="0" sz="1800" b="0" i="0" u="none" strike="noStrike" kern="1200" cap="none" spc="-10" normalizeH="0" baseline="0" noProof="0" dirty="0">
                <a:ln>
                  <a:noFill/>
                </a:ln>
                <a:solidFill>
                  <a:prstClr val="black"/>
                </a:solidFill>
                <a:effectLst/>
                <a:uLnTx/>
                <a:uFillTx/>
                <a:latin typeface="Calibri"/>
                <a:ea typeface="+mn-ea"/>
                <a:cs typeface="Calibri"/>
              </a:rPr>
              <a:t>received by </a:t>
            </a:r>
            <a:r>
              <a:rPr kumimoji="0" sz="1800" b="0" i="0" u="none" strike="noStrike" kern="1200" cap="none" spc="-5" normalizeH="0" baseline="0" noProof="0" dirty="0">
                <a:ln>
                  <a:noFill/>
                </a:ln>
                <a:solidFill>
                  <a:prstClr val="black"/>
                </a:solidFill>
                <a:effectLst/>
                <a:uLnTx/>
                <a:uFillTx/>
                <a:latin typeface="Calibri"/>
                <a:ea typeface="+mn-ea"/>
                <a:cs typeface="Calibri"/>
              </a:rPr>
              <a:t>mid </a:t>
            </a:r>
            <a:r>
              <a:rPr kumimoji="0" sz="1800" b="0" i="0" u="none" strike="noStrike" kern="1200" cap="none" spc="0" normalizeH="0" baseline="0" noProof="0" dirty="0">
                <a:ln>
                  <a:noFill/>
                </a:ln>
                <a:solidFill>
                  <a:prstClr val="black"/>
                </a:solidFill>
                <a:effectLst/>
                <a:uLnTx/>
                <a:uFillTx/>
                <a:latin typeface="Calibri"/>
                <a:ea typeface="+mn-ea"/>
                <a:cs typeface="Calibri"/>
              </a:rPr>
              <a:t>July </a:t>
            </a:r>
            <a:r>
              <a:rPr kumimoji="0" sz="1800" b="0" i="0" u="none" strike="noStrike" kern="1200" cap="none" spc="-10" normalizeH="0" baseline="0" noProof="0" dirty="0">
                <a:ln>
                  <a:noFill/>
                </a:ln>
                <a:solidFill>
                  <a:prstClr val="black"/>
                </a:solidFill>
                <a:effectLst/>
                <a:uLnTx/>
                <a:uFillTx/>
                <a:latin typeface="Calibri"/>
                <a:ea typeface="+mn-ea"/>
                <a:cs typeface="Calibri"/>
              </a:rPr>
              <a:t>from College</a:t>
            </a:r>
            <a:r>
              <a:rPr kumimoji="0" sz="1800" b="0" i="0" u="none" strike="noStrike" kern="1200" cap="none" spc="9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Board</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756285" marR="0" lvl="0" indent="-287020" algn="l" defTabSz="914400" rtl="0" eaLnBrk="1" fontAlgn="auto" latinLnBrk="0" hangingPunct="1">
              <a:lnSpc>
                <a:spcPct val="100000"/>
              </a:lnSpc>
              <a:spcBef>
                <a:spcPts val="434"/>
              </a:spcBef>
              <a:spcAft>
                <a:spcPts val="0"/>
              </a:spcAft>
              <a:buClr>
                <a:srgbClr val="000000"/>
              </a:buClr>
              <a:buSzTx/>
              <a:buFont typeface="Arial"/>
              <a:buChar char="–"/>
              <a:tabLst>
                <a:tab pos="756285" algn="l"/>
                <a:tab pos="756920" algn="l"/>
              </a:tabLst>
              <a:defRPr/>
            </a:pPr>
            <a:r>
              <a:rPr kumimoji="0" sz="1800" b="0" i="0" u="heavy"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https://admissions.ecu.edu/placement-credit/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6907" y="234822"/>
            <a:ext cx="3244215" cy="619760"/>
          </a:xfrm>
          <a:prstGeom prst="rect">
            <a:avLst/>
          </a:prstGeom>
        </p:spPr>
        <p:txBody>
          <a:bodyPr vert="horz" wrap="square" lIns="0" tIns="12700" rIns="0" bIns="0" rtlCol="0">
            <a:spAutoFit/>
          </a:bodyPr>
          <a:lstStyle/>
          <a:p>
            <a:pPr marL="12700">
              <a:lnSpc>
                <a:spcPct val="100000"/>
              </a:lnSpc>
              <a:spcBef>
                <a:spcPts val="100"/>
              </a:spcBef>
            </a:pPr>
            <a:r>
              <a:rPr sz="3900" dirty="0"/>
              <a:t>Schedule</a:t>
            </a:r>
            <a:r>
              <a:rPr sz="3900" spc="-75" dirty="0"/>
              <a:t> </a:t>
            </a:r>
            <a:r>
              <a:rPr sz="3900" spc="-5" dirty="0"/>
              <a:t>Basics</a:t>
            </a:r>
            <a:endParaRPr sz="3900"/>
          </a:p>
        </p:txBody>
      </p:sp>
      <p:sp>
        <p:nvSpPr>
          <p:cNvPr id="3" name="object 3"/>
          <p:cNvSpPr txBox="1"/>
          <p:nvPr/>
        </p:nvSpPr>
        <p:spPr>
          <a:xfrm>
            <a:off x="309778" y="1193419"/>
            <a:ext cx="7807959" cy="5026660"/>
          </a:xfrm>
          <a:prstGeom prst="rect">
            <a:avLst/>
          </a:prstGeom>
        </p:spPr>
        <p:txBody>
          <a:bodyPr vert="horz" wrap="square" lIns="0" tIns="12700" rIns="0" bIns="0" rtlCol="0">
            <a:spAutoFit/>
          </a:bodyPr>
          <a:lstStyle/>
          <a:p>
            <a:pPr marL="355600" marR="959485" lvl="0" indent="-342900" algn="l" defTabSz="914400" rtl="0" eaLnBrk="1" fontAlgn="auto" latinLnBrk="0" hangingPunct="1">
              <a:lnSpc>
                <a:spcPct val="100000"/>
              </a:lnSpc>
              <a:spcBef>
                <a:spcPts val="100"/>
              </a:spcBef>
              <a:spcAft>
                <a:spcPts val="0"/>
              </a:spcAft>
              <a:buClrTx/>
              <a:buSzTx/>
              <a:buFont typeface="Arial"/>
              <a:buChar char="•"/>
              <a:tabLst>
                <a:tab pos="354965" algn="l"/>
                <a:tab pos="35560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Most of </a:t>
            </a:r>
            <a:r>
              <a:rPr kumimoji="0" sz="1800" b="1" i="0" u="none" strike="noStrike" kern="1200" cap="none" spc="-5" normalizeH="0" baseline="0" noProof="0" dirty="0">
                <a:ln>
                  <a:noFill/>
                </a:ln>
                <a:solidFill>
                  <a:prstClr val="black"/>
                </a:solidFill>
                <a:effectLst/>
                <a:uLnTx/>
                <a:uFillTx/>
                <a:latin typeface="Arial"/>
                <a:ea typeface="+mn-ea"/>
                <a:cs typeface="Arial"/>
              </a:rPr>
              <a:t>your </a:t>
            </a:r>
            <a:r>
              <a:rPr kumimoji="0" sz="1800" b="1" i="0" u="none" strike="noStrike" kern="1200" cap="none" spc="0" normalizeH="0" baseline="0" noProof="0" dirty="0">
                <a:ln>
                  <a:noFill/>
                </a:ln>
                <a:solidFill>
                  <a:prstClr val="black"/>
                </a:solidFill>
                <a:effectLst/>
                <a:uLnTx/>
                <a:uFillTx/>
                <a:latin typeface="Arial"/>
                <a:ea typeface="+mn-ea"/>
                <a:cs typeface="Arial"/>
              </a:rPr>
              <a:t>fall schedule </a:t>
            </a:r>
            <a:r>
              <a:rPr kumimoji="0" sz="1800" b="1" i="0" u="none" strike="noStrike" kern="1200" cap="none" spc="10" normalizeH="0" baseline="0" noProof="0" dirty="0">
                <a:ln>
                  <a:noFill/>
                </a:ln>
                <a:solidFill>
                  <a:prstClr val="black"/>
                </a:solidFill>
                <a:effectLst/>
                <a:uLnTx/>
                <a:uFillTx/>
                <a:latin typeface="Arial"/>
                <a:ea typeface="+mn-ea"/>
                <a:cs typeface="Arial"/>
              </a:rPr>
              <a:t>will </a:t>
            </a:r>
            <a:r>
              <a:rPr kumimoji="0" sz="1800" b="1" i="0" u="none" strike="noStrike" kern="1200" cap="none" spc="0" normalizeH="0" baseline="0" noProof="0" dirty="0">
                <a:ln>
                  <a:noFill/>
                </a:ln>
                <a:solidFill>
                  <a:prstClr val="black"/>
                </a:solidFill>
                <a:effectLst/>
                <a:uLnTx/>
                <a:uFillTx/>
                <a:latin typeface="Arial"/>
                <a:ea typeface="+mn-ea"/>
                <a:cs typeface="Arial"/>
              </a:rPr>
              <a:t>consist of General</a:t>
            </a:r>
            <a:r>
              <a:rPr kumimoji="0" sz="1800" b="1" i="0" u="none" strike="noStrike" kern="1200" cap="none" spc="-13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Education  </a:t>
            </a:r>
            <a:r>
              <a:rPr kumimoji="0" sz="1800" b="1" i="0" u="none" strike="noStrike" kern="1200" cap="none" spc="-5" normalizeH="0" baseline="0" noProof="0" dirty="0">
                <a:ln>
                  <a:noFill/>
                </a:ln>
                <a:solidFill>
                  <a:prstClr val="black"/>
                </a:solidFill>
                <a:effectLst/>
                <a:uLnTx/>
                <a:uFillTx/>
                <a:latin typeface="Arial"/>
                <a:ea typeface="+mn-ea"/>
                <a:cs typeface="Arial"/>
              </a:rPr>
              <a:t>requirements </a:t>
            </a:r>
            <a:r>
              <a:rPr kumimoji="0" sz="1800" b="1" i="0" u="none" strike="noStrike" kern="1200" cap="none" spc="0" normalizeH="0" baseline="0" noProof="0" dirty="0">
                <a:ln>
                  <a:noFill/>
                </a:ln>
                <a:solidFill>
                  <a:prstClr val="black"/>
                </a:solidFill>
                <a:effectLst/>
                <a:uLnTx/>
                <a:uFillTx/>
                <a:latin typeface="Arial"/>
                <a:ea typeface="+mn-ea"/>
                <a:cs typeface="Arial"/>
              </a:rPr>
              <a:t>(and </a:t>
            </a:r>
            <a:r>
              <a:rPr kumimoji="0" sz="1800" b="1" i="0" u="none" strike="noStrike" kern="1200" cap="none" spc="-5" normalizeH="0" baseline="0" noProof="0" dirty="0">
                <a:ln>
                  <a:noFill/>
                </a:ln>
                <a:solidFill>
                  <a:prstClr val="black"/>
                </a:solidFill>
                <a:effectLst/>
                <a:uLnTx/>
                <a:uFillTx/>
                <a:latin typeface="Arial"/>
                <a:ea typeface="+mn-ea"/>
                <a:cs typeface="Arial"/>
              </a:rPr>
              <a:t>maybe </a:t>
            </a:r>
            <a:r>
              <a:rPr kumimoji="0" sz="1800" b="1" i="0" u="none" strike="noStrike" kern="1200" cap="none" spc="-15" normalizeH="0" baseline="0" noProof="0" dirty="0">
                <a:ln>
                  <a:noFill/>
                </a:ln>
                <a:solidFill>
                  <a:prstClr val="black"/>
                </a:solidFill>
                <a:effectLst/>
                <a:uLnTx/>
                <a:uFillTx/>
                <a:latin typeface="Arial"/>
                <a:ea typeface="+mn-ea"/>
                <a:cs typeface="Arial"/>
              </a:rPr>
              <a:t>1-2 </a:t>
            </a:r>
            <a:r>
              <a:rPr kumimoji="0" sz="1800" b="1" i="0" u="none" strike="noStrike" kern="1200" cap="none" spc="-5" normalizeH="0" baseline="0" noProof="0" dirty="0">
                <a:ln>
                  <a:noFill/>
                </a:ln>
                <a:solidFill>
                  <a:prstClr val="black"/>
                </a:solidFill>
                <a:effectLst/>
                <a:uLnTx/>
                <a:uFillTx/>
                <a:latin typeface="Arial"/>
                <a:ea typeface="+mn-ea"/>
                <a:cs typeface="Arial"/>
              </a:rPr>
              <a:t>major</a:t>
            </a:r>
            <a:r>
              <a:rPr kumimoji="0" sz="1800" b="1" i="0" u="none" strike="noStrike" kern="1200" cap="none" spc="5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courses)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Early college credit opens the door to </a:t>
            </a:r>
            <a:r>
              <a:rPr kumimoji="0" sz="1400" b="0" i="0" u="none" strike="noStrike" kern="1200" cap="none" spc="-5" normalizeH="0" baseline="0" noProof="0" dirty="0">
                <a:ln>
                  <a:noFill/>
                </a:ln>
                <a:solidFill>
                  <a:prstClr val="black"/>
                </a:solidFill>
                <a:effectLst/>
                <a:uLnTx/>
                <a:uFillTx/>
                <a:latin typeface="Arial"/>
                <a:ea typeface="+mn-ea"/>
                <a:cs typeface="Arial"/>
              </a:rPr>
              <a:t>exploring </a:t>
            </a:r>
            <a:r>
              <a:rPr kumimoji="0" sz="1400" b="0" i="0" u="none" strike="noStrike" kern="1200" cap="none" spc="0" normalizeH="0" baseline="0" noProof="0" dirty="0">
                <a:ln>
                  <a:noFill/>
                </a:ln>
                <a:solidFill>
                  <a:prstClr val="black"/>
                </a:solidFill>
                <a:effectLst/>
                <a:uLnTx/>
                <a:uFillTx/>
                <a:latin typeface="Arial"/>
                <a:ea typeface="+mn-ea"/>
                <a:cs typeface="Arial"/>
              </a:rPr>
              <a:t>double majors or</a:t>
            </a:r>
            <a:r>
              <a:rPr kumimoji="0" sz="1400" b="0" i="0" u="none" strike="noStrike" kern="1200" cap="none" spc="-26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minors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sz="15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295"/>
              </a:spcBef>
              <a:spcAft>
                <a:spcPts val="0"/>
              </a:spcAft>
              <a:buClrTx/>
              <a:buSzTx/>
              <a:buFont typeface="Arial"/>
              <a:buChar char="•"/>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Course </a:t>
            </a:r>
            <a:r>
              <a:rPr kumimoji="0" sz="1800" b="1" i="0" u="none" strike="noStrike" kern="1200" cap="none" spc="0" normalizeH="0" baseline="0" noProof="0" dirty="0">
                <a:ln>
                  <a:noFill/>
                </a:ln>
                <a:solidFill>
                  <a:prstClr val="black"/>
                </a:solidFill>
                <a:effectLst/>
                <a:uLnTx/>
                <a:uFillTx/>
                <a:latin typeface="Arial"/>
                <a:ea typeface="+mn-ea"/>
                <a:cs typeface="Arial"/>
              </a:rPr>
              <a:t>designations </a:t>
            </a:r>
            <a:r>
              <a:rPr kumimoji="0" sz="1800" b="1" i="1" u="none" strike="noStrike" kern="1200" cap="none" spc="-5" normalizeH="0" baseline="0" noProof="0" dirty="0">
                <a:ln>
                  <a:noFill/>
                </a:ln>
                <a:solidFill>
                  <a:prstClr val="black"/>
                </a:solidFill>
                <a:effectLst/>
                <a:uLnTx/>
                <a:uFillTx/>
                <a:latin typeface="Arial"/>
                <a:ea typeface="+mn-ea"/>
                <a:cs typeface="Arial"/>
              </a:rPr>
              <a:t>(can take </a:t>
            </a:r>
            <a:r>
              <a:rPr kumimoji="0" sz="1800" b="1" i="1" u="none" strike="noStrike" kern="1200" cap="none" spc="0" normalizeH="0" baseline="0" noProof="0" dirty="0">
                <a:ln>
                  <a:noFill/>
                </a:ln>
                <a:solidFill>
                  <a:prstClr val="black"/>
                </a:solidFill>
                <a:effectLst/>
                <a:uLnTx/>
                <a:uFillTx/>
                <a:latin typeface="Arial"/>
                <a:ea typeface="+mn-ea"/>
                <a:cs typeface="Arial"/>
              </a:rPr>
              <a:t>one </a:t>
            </a:r>
            <a:r>
              <a:rPr kumimoji="0" sz="1800" b="1" i="1" u="none" strike="noStrike" kern="1200" cap="none" spc="-5" normalizeH="0" baseline="0" noProof="0" dirty="0">
                <a:ln>
                  <a:noFill/>
                </a:ln>
                <a:solidFill>
                  <a:prstClr val="black"/>
                </a:solidFill>
                <a:effectLst/>
                <a:uLnTx/>
                <a:uFillTx/>
                <a:latin typeface="Arial"/>
                <a:ea typeface="+mn-ea"/>
                <a:cs typeface="Arial"/>
              </a:rPr>
              <a:t>level</a:t>
            </a:r>
            <a:r>
              <a:rPr kumimoji="0" sz="1800" b="1" i="1" u="none" strike="noStrike" kern="1200" cap="none" spc="-20" normalizeH="0" baseline="0" noProof="0" dirty="0">
                <a:ln>
                  <a:noFill/>
                </a:ln>
                <a:solidFill>
                  <a:prstClr val="black"/>
                </a:solidFill>
                <a:effectLst/>
                <a:uLnTx/>
                <a:uFillTx/>
                <a:latin typeface="Arial"/>
                <a:ea typeface="+mn-ea"/>
                <a:cs typeface="Arial"/>
              </a:rPr>
              <a:t> </a:t>
            </a:r>
            <a:r>
              <a:rPr kumimoji="0" sz="1800" b="1" i="1" u="none" strike="noStrike" kern="1200" cap="none" spc="-5" normalizeH="0" baseline="0" noProof="0" dirty="0">
                <a:ln>
                  <a:noFill/>
                </a:ln>
                <a:solidFill>
                  <a:prstClr val="black"/>
                </a:solidFill>
                <a:effectLst/>
                <a:uLnTx/>
                <a:uFillTx/>
                <a:latin typeface="Arial"/>
                <a:ea typeface="+mn-ea"/>
                <a:cs typeface="Arial"/>
              </a:rPr>
              <a:t>above)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5080" lvl="1" indent="-287020" algn="l" defTabSz="914400" rtl="0" eaLnBrk="1" fontAlgn="auto" latinLnBrk="0" hangingPunct="1">
              <a:lnSpc>
                <a:spcPct val="100000"/>
              </a:lnSpc>
              <a:spcBef>
                <a:spcPts val="395"/>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FF0000"/>
                </a:solidFill>
                <a:effectLst/>
                <a:uLnTx/>
                <a:uFillTx/>
                <a:latin typeface="Arial"/>
                <a:ea typeface="+mn-ea"/>
                <a:cs typeface="Arial"/>
              </a:rPr>
              <a:t>0001-0999 Remedial (example: </a:t>
            </a:r>
            <a:r>
              <a:rPr kumimoji="0" sz="1600" b="0" i="0" u="none" strike="noStrike" kern="1200" cap="none" spc="-35" normalizeH="0" baseline="0" noProof="0" dirty="0">
                <a:ln>
                  <a:noFill/>
                </a:ln>
                <a:solidFill>
                  <a:srgbClr val="FF0000"/>
                </a:solidFill>
                <a:effectLst/>
                <a:uLnTx/>
                <a:uFillTx/>
                <a:latin typeface="Arial"/>
                <a:ea typeface="+mn-ea"/>
                <a:cs typeface="Arial"/>
              </a:rPr>
              <a:t>MATH </a:t>
            </a:r>
            <a:r>
              <a:rPr kumimoji="0" sz="1600" b="0" i="0" u="none" strike="noStrike" kern="1200" cap="none" spc="-5" normalizeH="0" baseline="0" noProof="0" dirty="0">
                <a:ln>
                  <a:noFill/>
                </a:ln>
                <a:solidFill>
                  <a:srgbClr val="FF0000"/>
                </a:solidFill>
                <a:effectLst/>
                <a:uLnTx/>
                <a:uFillTx/>
                <a:latin typeface="Arial"/>
                <a:ea typeface="+mn-ea"/>
                <a:cs typeface="Arial"/>
              </a:rPr>
              <a:t>0001, </a:t>
            </a:r>
            <a:r>
              <a:rPr kumimoji="0" sz="1600" b="0" i="0" u="none" strike="noStrike" kern="1200" cap="none" spc="-35" normalizeH="0" baseline="0" noProof="0" dirty="0">
                <a:ln>
                  <a:noFill/>
                </a:ln>
                <a:solidFill>
                  <a:srgbClr val="FF0000"/>
                </a:solidFill>
                <a:effectLst/>
                <a:uLnTx/>
                <a:uFillTx/>
                <a:latin typeface="Arial"/>
                <a:ea typeface="+mn-ea"/>
                <a:cs typeface="Arial"/>
              </a:rPr>
              <a:t>MATH </a:t>
            </a:r>
            <a:r>
              <a:rPr kumimoji="0" sz="1600" b="0" i="0" u="none" strike="noStrike" kern="1200" cap="none" spc="-5" normalizeH="0" baseline="0" noProof="0" dirty="0">
                <a:ln>
                  <a:noFill/>
                </a:ln>
                <a:solidFill>
                  <a:srgbClr val="FF0000"/>
                </a:solidFill>
                <a:effectLst/>
                <a:uLnTx/>
                <a:uFillTx/>
                <a:latin typeface="Arial"/>
                <a:ea typeface="+mn-ea"/>
                <a:cs typeface="Arial"/>
              </a:rPr>
              <a:t>0045; do not earn college  credit)</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80"/>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1000 level Freshmen (ENGL </a:t>
            </a:r>
            <a:r>
              <a:rPr kumimoji="0" sz="1600" b="0" i="0" u="none" strike="noStrike" kern="1200" cap="none" spc="-30" normalizeH="0" baseline="0" noProof="0" dirty="0">
                <a:ln>
                  <a:noFill/>
                </a:ln>
                <a:solidFill>
                  <a:srgbClr val="6F2F9F"/>
                </a:solidFill>
                <a:effectLst/>
                <a:uLnTx/>
                <a:uFillTx/>
                <a:latin typeface="Arial"/>
                <a:ea typeface="+mn-ea"/>
                <a:cs typeface="Arial"/>
              </a:rPr>
              <a:t>1100, </a:t>
            </a:r>
            <a:r>
              <a:rPr kumimoji="0" sz="1600" b="0" i="0" u="none" strike="noStrike" kern="1200" cap="none" spc="-5" normalizeH="0" baseline="0" noProof="0" dirty="0">
                <a:ln>
                  <a:noFill/>
                </a:ln>
                <a:solidFill>
                  <a:srgbClr val="6F2F9F"/>
                </a:solidFill>
                <a:effectLst/>
                <a:uLnTx/>
                <a:uFillTx/>
                <a:latin typeface="Arial"/>
                <a:ea typeface="+mn-ea"/>
                <a:cs typeface="Arial"/>
              </a:rPr>
              <a:t>HIST 1030, </a:t>
            </a:r>
            <a:r>
              <a:rPr kumimoji="0" sz="1600" b="0" i="0" u="none" strike="noStrike" kern="1200" cap="none" spc="-10" normalizeH="0" baseline="0" noProof="0" dirty="0">
                <a:ln>
                  <a:noFill/>
                </a:ln>
                <a:solidFill>
                  <a:srgbClr val="6F2F9F"/>
                </a:solidFill>
                <a:effectLst/>
                <a:uLnTx/>
                <a:uFillTx/>
                <a:latin typeface="Arial"/>
                <a:ea typeface="+mn-ea"/>
                <a:cs typeface="Arial"/>
              </a:rPr>
              <a:t>PSYC</a:t>
            </a:r>
            <a:r>
              <a:rPr kumimoji="0" sz="1600" b="0" i="0" u="none" strike="noStrike" kern="1200" cap="none" spc="20"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1000)</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90"/>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2000 level Sophomore (ANTH 2000, </a:t>
            </a:r>
            <a:r>
              <a:rPr kumimoji="0" sz="1600" b="0" i="0" u="none" strike="noStrike" kern="1200" cap="none" spc="-10" normalizeH="0" baseline="0" noProof="0" dirty="0">
                <a:ln>
                  <a:noFill/>
                </a:ln>
                <a:solidFill>
                  <a:srgbClr val="6F2F9F"/>
                </a:solidFill>
                <a:effectLst/>
                <a:uLnTx/>
                <a:uFillTx/>
                <a:latin typeface="Arial"/>
                <a:ea typeface="+mn-ea"/>
                <a:cs typeface="Arial"/>
              </a:rPr>
              <a:t>ECON </a:t>
            </a:r>
            <a:r>
              <a:rPr kumimoji="0" sz="1600" b="0" i="0" u="none" strike="noStrike" kern="1200" cap="none" spc="-30" normalizeH="0" baseline="0" noProof="0" dirty="0">
                <a:ln>
                  <a:noFill/>
                </a:ln>
                <a:solidFill>
                  <a:srgbClr val="6F2F9F"/>
                </a:solidFill>
                <a:effectLst/>
                <a:uLnTx/>
                <a:uFillTx/>
                <a:latin typeface="Arial"/>
                <a:ea typeface="+mn-ea"/>
                <a:cs typeface="Arial"/>
              </a:rPr>
              <a:t>2113, </a:t>
            </a:r>
            <a:r>
              <a:rPr kumimoji="0" sz="1600" b="0" i="0" u="none" strike="noStrike" kern="1200" cap="none" spc="-5" normalizeH="0" baseline="0" noProof="0" dirty="0">
                <a:ln>
                  <a:noFill/>
                </a:ln>
                <a:solidFill>
                  <a:srgbClr val="6F2F9F"/>
                </a:solidFill>
                <a:effectLst/>
                <a:uLnTx/>
                <a:uFillTx/>
                <a:latin typeface="Arial"/>
                <a:ea typeface="+mn-ea"/>
                <a:cs typeface="Arial"/>
              </a:rPr>
              <a:t>SOCI</a:t>
            </a:r>
            <a:r>
              <a:rPr kumimoji="0" sz="1600" b="0" i="0" u="none" strike="noStrike" kern="1200" cap="none" spc="105" normalizeH="0" baseline="0" noProof="0" dirty="0">
                <a:ln>
                  <a:noFill/>
                </a:ln>
                <a:solidFill>
                  <a:srgbClr val="6F2F9F"/>
                </a:solidFill>
                <a:effectLst/>
                <a:uLnTx/>
                <a:uFillTx/>
                <a:latin typeface="Arial"/>
                <a:ea typeface="+mn-ea"/>
                <a:cs typeface="Arial"/>
              </a:rPr>
              <a:t> </a:t>
            </a:r>
            <a:r>
              <a:rPr kumimoji="0" sz="1600" b="0" i="0" u="none" strike="noStrike" kern="1200" cap="none" spc="-30" normalizeH="0" baseline="0" noProof="0" dirty="0">
                <a:ln>
                  <a:noFill/>
                </a:ln>
                <a:solidFill>
                  <a:srgbClr val="6F2F9F"/>
                </a:solidFill>
                <a:effectLst/>
                <a:uLnTx/>
                <a:uFillTx/>
                <a:latin typeface="Arial"/>
                <a:ea typeface="+mn-ea"/>
                <a:cs typeface="Arial"/>
              </a:rPr>
              <a:t>2110)</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84"/>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3000 level</a:t>
            </a:r>
            <a:r>
              <a:rPr kumimoji="0" sz="1600" b="0" i="0" u="none" strike="noStrike" kern="1200" cap="none" spc="-15"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Junior</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80"/>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4000 level</a:t>
            </a:r>
            <a:r>
              <a:rPr kumimoji="0" sz="1600" b="0" i="0" u="none" strike="noStrike" kern="1200" cap="none" spc="-15"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Senior</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30"/>
              </a:spcBef>
              <a:spcAft>
                <a:spcPts val="0"/>
              </a:spcAft>
              <a:buClrTx/>
              <a:buSzTx/>
              <a:buFontTx/>
              <a:buChar char="–"/>
              <a:tabLst/>
              <a:defRPr/>
            </a:pPr>
            <a:endParaRPr kumimoji="0" sz="26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Most degree plans require </a:t>
            </a:r>
            <a:r>
              <a:rPr kumimoji="0" sz="1800" b="1" i="0" u="none" strike="noStrike" kern="1200" cap="none" spc="-5" normalizeH="0" baseline="0" noProof="0" dirty="0">
                <a:ln>
                  <a:noFill/>
                </a:ln>
                <a:solidFill>
                  <a:srgbClr val="6F2F9F"/>
                </a:solidFill>
                <a:effectLst/>
                <a:uLnTx/>
                <a:uFillTx/>
                <a:latin typeface="Arial"/>
                <a:ea typeface="+mn-ea"/>
                <a:cs typeface="Arial"/>
              </a:rPr>
              <a:t>120 </a:t>
            </a:r>
            <a:r>
              <a:rPr kumimoji="0" sz="1800" b="1" i="0" u="none" strike="noStrike" kern="1200" cap="none" spc="0" normalizeH="0" baseline="0" noProof="0" dirty="0">
                <a:ln>
                  <a:noFill/>
                </a:ln>
                <a:solidFill>
                  <a:srgbClr val="6F2F9F"/>
                </a:solidFill>
                <a:effectLst/>
                <a:uLnTx/>
                <a:uFillTx/>
                <a:latin typeface="Arial"/>
                <a:ea typeface="+mn-ea"/>
                <a:cs typeface="Arial"/>
              </a:rPr>
              <a:t>hours </a:t>
            </a:r>
            <a:r>
              <a:rPr kumimoji="0" sz="1800" b="1" i="0" u="none" strike="noStrike" kern="1200" cap="none" spc="0" normalizeH="0" baseline="0" noProof="0" dirty="0">
                <a:ln>
                  <a:noFill/>
                </a:ln>
                <a:solidFill>
                  <a:prstClr val="black"/>
                </a:solidFill>
                <a:effectLst/>
                <a:uLnTx/>
                <a:uFillTx/>
                <a:latin typeface="Arial"/>
                <a:ea typeface="+mn-ea"/>
                <a:cs typeface="Arial"/>
              </a:rPr>
              <a:t>to graduate</a:t>
            </a:r>
            <a:r>
              <a:rPr kumimoji="0" sz="1800" b="1" i="0" u="none" strike="noStrike" kern="1200" cap="none" spc="-6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(30-60-90-120)</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90"/>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Freshmen 0-29</a:t>
            </a:r>
            <a:r>
              <a:rPr kumimoji="0" sz="1600" b="0" i="0" u="none" strike="noStrike" kern="1200" cap="none" spc="30"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hours</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85"/>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Sophomore = 30 -59</a:t>
            </a:r>
            <a:r>
              <a:rPr kumimoji="0" sz="1600" b="0" i="0" u="none" strike="noStrike" kern="1200" cap="none" spc="45"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hours</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85"/>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Junior = 60 -89</a:t>
            </a:r>
            <a:r>
              <a:rPr kumimoji="0" sz="1600" b="0" i="0" u="none" strike="noStrike" kern="1200" cap="none" spc="30"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hours</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85"/>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Senior = 90+</a:t>
            </a:r>
            <a:r>
              <a:rPr kumimoji="0" sz="1600" b="0" i="0" u="none" strike="noStrike" kern="1200" cap="none" spc="10"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hours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0" y="234822"/>
            <a:ext cx="2534285" cy="619760"/>
          </a:xfrm>
          <a:prstGeom prst="rect">
            <a:avLst/>
          </a:prstGeom>
        </p:spPr>
        <p:txBody>
          <a:bodyPr vert="horz" wrap="square" lIns="0" tIns="12700" rIns="0" bIns="0" rtlCol="0">
            <a:spAutoFit/>
          </a:bodyPr>
          <a:lstStyle/>
          <a:p>
            <a:pPr marL="12700">
              <a:lnSpc>
                <a:spcPct val="100000"/>
              </a:lnSpc>
              <a:spcBef>
                <a:spcPts val="100"/>
              </a:spcBef>
            </a:pPr>
            <a:r>
              <a:rPr sz="3900" spc="-10" dirty="0"/>
              <a:t>Course</a:t>
            </a:r>
            <a:r>
              <a:rPr sz="3900" spc="-85" dirty="0"/>
              <a:t> </a:t>
            </a:r>
            <a:r>
              <a:rPr sz="3900" spc="-5" dirty="0"/>
              <a:t>Load</a:t>
            </a:r>
            <a:endParaRPr sz="3900"/>
          </a:p>
        </p:txBody>
      </p:sp>
      <p:sp>
        <p:nvSpPr>
          <p:cNvPr id="3" name="object 3"/>
          <p:cNvSpPr txBox="1"/>
          <p:nvPr/>
        </p:nvSpPr>
        <p:spPr>
          <a:xfrm>
            <a:off x="439318" y="1007793"/>
            <a:ext cx="8080375" cy="3455035"/>
          </a:xfrm>
          <a:prstGeom prst="rect">
            <a:avLst/>
          </a:prstGeom>
        </p:spPr>
        <p:txBody>
          <a:bodyPr vert="horz" wrap="square" lIns="0" tIns="69215" rIns="0" bIns="0" rtlCol="0">
            <a:spAutoFit/>
          </a:bodyPr>
          <a:lstStyle/>
          <a:p>
            <a:pPr marL="355600" marR="0" lvl="0" indent="-343535" algn="l" defTabSz="914400" rtl="0" eaLnBrk="1" fontAlgn="auto" latinLnBrk="0" hangingPunct="1">
              <a:lnSpc>
                <a:spcPct val="100000"/>
              </a:lnSpc>
              <a:spcBef>
                <a:spcPts val="545"/>
              </a:spcBef>
              <a:spcAft>
                <a:spcPts val="0"/>
              </a:spcAft>
              <a:buClrTx/>
              <a:buSzTx/>
              <a:buFont typeface="Arial"/>
              <a:buChar char="•"/>
              <a:tabLst>
                <a:tab pos="355600" algn="l"/>
                <a:tab pos="356235"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The </a:t>
            </a:r>
            <a:r>
              <a:rPr kumimoji="0" sz="1800" b="1" i="1" u="none" strike="noStrike" kern="1200" cap="none" spc="-5" normalizeH="0" baseline="0" noProof="0" dirty="0">
                <a:ln>
                  <a:noFill/>
                </a:ln>
                <a:solidFill>
                  <a:prstClr val="black"/>
                </a:solidFill>
                <a:effectLst/>
                <a:uLnTx/>
                <a:uFillTx/>
                <a:latin typeface="Arial"/>
                <a:ea typeface="+mn-ea"/>
                <a:cs typeface="Arial"/>
              </a:rPr>
              <a:t>typical </a:t>
            </a:r>
            <a:r>
              <a:rPr kumimoji="0" sz="1800" b="1" i="0" u="none" strike="noStrike" kern="1200" cap="none" spc="-5" normalizeH="0" baseline="0" noProof="0" dirty="0">
                <a:ln>
                  <a:noFill/>
                </a:ln>
                <a:solidFill>
                  <a:prstClr val="black"/>
                </a:solidFill>
                <a:effectLst/>
                <a:uLnTx/>
                <a:uFillTx/>
                <a:latin typeface="Arial"/>
                <a:ea typeface="+mn-ea"/>
                <a:cs typeface="Arial"/>
              </a:rPr>
              <a:t>course </a:t>
            </a:r>
            <a:r>
              <a:rPr kumimoji="0" sz="1800" b="1" i="0" u="none" strike="noStrike" kern="1200" cap="none" spc="0" normalizeH="0" baseline="0" noProof="0" dirty="0">
                <a:ln>
                  <a:noFill/>
                </a:ln>
                <a:solidFill>
                  <a:prstClr val="black"/>
                </a:solidFill>
                <a:effectLst/>
                <a:uLnTx/>
                <a:uFillTx/>
                <a:latin typeface="Arial"/>
                <a:ea typeface="+mn-ea"/>
                <a:cs typeface="Arial"/>
              </a:rPr>
              <a:t>load </a:t>
            </a:r>
            <a:r>
              <a:rPr kumimoji="0" sz="1800" b="1" i="0" u="none" strike="noStrike" kern="1200" cap="none" spc="-5" normalizeH="0" baseline="0" noProof="0" dirty="0">
                <a:ln>
                  <a:noFill/>
                </a:ln>
                <a:solidFill>
                  <a:prstClr val="black"/>
                </a:solidFill>
                <a:effectLst/>
                <a:uLnTx/>
                <a:uFillTx/>
                <a:latin typeface="Arial"/>
                <a:ea typeface="+mn-ea"/>
                <a:cs typeface="Arial"/>
              </a:rPr>
              <a:t>per</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semester</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90"/>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14-16 hours (</a:t>
            </a:r>
            <a:r>
              <a:rPr kumimoji="0" sz="1600" b="1" i="0" u="none" strike="noStrike" kern="1200" cap="none" spc="-5" normalizeH="0" baseline="0" noProof="0" dirty="0">
                <a:ln>
                  <a:noFill/>
                </a:ln>
                <a:solidFill>
                  <a:srgbClr val="6F2F9F"/>
                </a:solidFill>
                <a:effectLst/>
                <a:uLnTx/>
                <a:uFillTx/>
                <a:latin typeface="Arial"/>
                <a:ea typeface="+mn-ea"/>
                <a:cs typeface="Arial"/>
              </a:rPr>
              <a:t>Finish in Four</a:t>
            </a:r>
            <a:r>
              <a:rPr kumimoji="0" sz="1600" b="1" i="0" u="none" strike="noStrike" kern="1200" cap="none" spc="95" normalizeH="0" baseline="0" noProof="0" dirty="0">
                <a:ln>
                  <a:noFill/>
                </a:ln>
                <a:solidFill>
                  <a:srgbClr val="6F2F9F"/>
                </a:solidFill>
                <a:effectLst/>
                <a:uLnTx/>
                <a:uFillTx/>
                <a:latin typeface="Arial"/>
                <a:ea typeface="+mn-ea"/>
                <a:cs typeface="Arial"/>
              </a:rPr>
              <a:t> </a:t>
            </a:r>
            <a:r>
              <a:rPr kumimoji="0" sz="1600" b="0" i="0" u="none" strike="noStrike" kern="1200" cap="none" spc="-30" normalizeH="0" baseline="0" noProof="0" dirty="0">
                <a:ln>
                  <a:noFill/>
                </a:ln>
                <a:solidFill>
                  <a:srgbClr val="6F2F9F"/>
                </a:solidFill>
                <a:effectLst/>
                <a:uLnTx/>
                <a:uFillTx/>
                <a:latin typeface="Arial"/>
                <a:ea typeface="+mn-ea"/>
                <a:cs typeface="Arial"/>
              </a:rPr>
              <a:t>Years)</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205104" lvl="1" indent="-287020" algn="l" defTabSz="914400" rtl="0" eaLnBrk="1" fontAlgn="auto" latinLnBrk="0" hangingPunct="1">
              <a:lnSpc>
                <a:spcPct val="100000"/>
              </a:lnSpc>
              <a:spcBef>
                <a:spcPts val="390"/>
              </a:spcBef>
              <a:spcAft>
                <a:spcPts val="0"/>
              </a:spcAft>
              <a:buClrTx/>
              <a:buSzTx/>
              <a:buFontTx/>
              <a:buChar char="–"/>
              <a:tabLst>
                <a:tab pos="756285" algn="l"/>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Most courses are 3 s.h. but some courses may be 1 or 2 (Science labs, Health,  Kinesiology)</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25"/>
              </a:spcBef>
              <a:spcAft>
                <a:spcPts val="0"/>
              </a:spcAft>
              <a:buClr>
                <a:srgbClr val="6F2F9F"/>
              </a:buClr>
              <a:buSzTx/>
              <a:buFont typeface="Arial"/>
              <a:buChar char="–"/>
              <a:tabLst/>
              <a:defRPr/>
            </a:pPr>
            <a:endParaRPr kumimoji="0" sz="2600" b="0" i="0" u="none" strike="noStrike" kern="1200" cap="none" spc="0" normalizeH="0" baseline="0" noProof="0">
              <a:ln>
                <a:noFill/>
              </a:ln>
              <a:solidFill>
                <a:prstClr val="black"/>
              </a:solidFill>
              <a:effectLst/>
              <a:uLnTx/>
              <a:uFillTx/>
              <a:latin typeface="Arial"/>
              <a:ea typeface="+mn-ea"/>
              <a:cs typeface="Arial"/>
            </a:endParaRPr>
          </a:p>
          <a:p>
            <a:pPr marL="355600" marR="0" lvl="0" indent="-343535" algn="just" defTabSz="914400" rtl="0" eaLnBrk="1" fontAlgn="auto" latinLnBrk="0" hangingPunct="1">
              <a:lnSpc>
                <a:spcPct val="100000"/>
              </a:lnSpc>
              <a:spcBef>
                <a:spcPts val="0"/>
              </a:spcBef>
              <a:spcAft>
                <a:spcPts val="0"/>
              </a:spcAft>
              <a:buClrTx/>
              <a:buSzTx/>
              <a:buFont typeface="Arial"/>
              <a:buChar char="•"/>
              <a:tabLst>
                <a:tab pos="356235"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What is </a:t>
            </a:r>
            <a:r>
              <a:rPr kumimoji="0" sz="1800" b="1" i="0" u="none" strike="noStrike" kern="1200" cap="none" spc="-5" normalizeH="0" baseline="0" noProof="0" dirty="0">
                <a:ln>
                  <a:noFill/>
                </a:ln>
                <a:solidFill>
                  <a:prstClr val="black"/>
                </a:solidFill>
                <a:effectLst/>
                <a:uLnTx/>
                <a:uFillTx/>
                <a:latin typeface="Arial"/>
                <a:ea typeface="+mn-ea"/>
                <a:cs typeface="Arial"/>
              </a:rPr>
              <a:t>considered</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1" u="none" strike="noStrike" kern="1200" cap="none" spc="0" normalizeH="0" baseline="0" noProof="0" dirty="0">
                <a:ln>
                  <a:noFill/>
                </a:ln>
                <a:solidFill>
                  <a:prstClr val="black"/>
                </a:solidFill>
                <a:effectLst/>
                <a:uLnTx/>
                <a:uFillTx/>
                <a:latin typeface="Arial"/>
                <a:ea typeface="+mn-ea"/>
                <a:cs typeface="Arial"/>
              </a:rPr>
              <a:t>full-time</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just" defTabSz="914400" rtl="0" eaLnBrk="1" fontAlgn="auto" latinLnBrk="0" hangingPunct="1">
              <a:lnSpc>
                <a:spcPct val="100000"/>
              </a:lnSpc>
              <a:spcBef>
                <a:spcPts val="395"/>
              </a:spcBef>
              <a:spcAft>
                <a:spcPts val="0"/>
              </a:spcAft>
              <a:buClrTx/>
              <a:buSzTx/>
              <a:buFontTx/>
              <a:buChar char="–"/>
              <a:tabLst>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12-18 How much/little </a:t>
            </a:r>
            <a:r>
              <a:rPr kumimoji="0" sz="1600" b="0" i="0" u="none" strike="noStrike" kern="1200" cap="none" spc="-10" normalizeH="0" baseline="0" noProof="0" dirty="0">
                <a:ln>
                  <a:noFill/>
                </a:ln>
                <a:solidFill>
                  <a:srgbClr val="6F2F9F"/>
                </a:solidFill>
                <a:effectLst/>
                <a:uLnTx/>
                <a:uFillTx/>
                <a:latin typeface="Arial"/>
                <a:ea typeface="+mn-ea"/>
                <a:cs typeface="Arial"/>
              </a:rPr>
              <a:t>you </a:t>
            </a:r>
            <a:r>
              <a:rPr kumimoji="0" sz="1600" b="0" i="0" u="none" strike="noStrike" kern="1200" cap="none" spc="-5" normalizeH="0" baseline="0" noProof="0" dirty="0">
                <a:ln>
                  <a:noFill/>
                </a:ln>
                <a:solidFill>
                  <a:srgbClr val="6F2F9F"/>
                </a:solidFill>
                <a:effectLst/>
                <a:uLnTx/>
                <a:uFillTx/>
                <a:latin typeface="Arial"/>
                <a:ea typeface="+mn-ea"/>
                <a:cs typeface="Arial"/>
              </a:rPr>
              <a:t>take, is up to </a:t>
            </a:r>
            <a:r>
              <a:rPr kumimoji="0" sz="1600" b="0" i="0" u="none" strike="noStrike" kern="1200" cap="none" spc="-10" normalizeH="0" baseline="0" noProof="0" dirty="0">
                <a:ln>
                  <a:noFill/>
                </a:ln>
                <a:solidFill>
                  <a:srgbClr val="6F2F9F"/>
                </a:solidFill>
                <a:effectLst/>
                <a:uLnTx/>
                <a:uFillTx/>
                <a:latin typeface="Arial"/>
                <a:ea typeface="+mn-ea"/>
                <a:cs typeface="Arial"/>
              </a:rPr>
              <a:t>you </a:t>
            </a:r>
            <a:r>
              <a:rPr kumimoji="0" sz="1600" b="0" i="0" u="none" strike="noStrike" kern="1200" cap="none" spc="-5" normalizeH="0" baseline="0" noProof="0" dirty="0">
                <a:ln>
                  <a:noFill/>
                </a:ln>
                <a:solidFill>
                  <a:srgbClr val="6F2F9F"/>
                </a:solidFill>
                <a:effectLst/>
                <a:uLnTx/>
                <a:uFillTx/>
                <a:latin typeface="Arial"/>
                <a:ea typeface="+mn-ea"/>
                <a:cs typeface="Arial"/>
              </a:rPr>
              <a:t>and </a:t>
            </a:r>
            <a:r>
              <a:rPr kumimoji="0" sz="1600" b="0" i="0" u="none" strike="noStrike" kern="1200" cap="none" spc="-10" normalizeH="0" baseline="0" noProof="0" dirty="0">
                <a:ln>
                  <a:noFill/>
                </a:ln>
                <a:solidFill>
                  <a:srgbClr val="6F2F9F"/>
                </a:solidFill>
                <a:effectLst/>
                <a:uLnTx/>
                <a:uFillTx/>
                <a:latin typeface="Arial"/>
                <a:ea typeface="+mn-ea"/>
                <a:cs typeface="Arial"/>
              </a:rPr>
              <a:t>your </a:t>
            </a:r>
            <a:r>
              <a:rPr kumimoji="0" sz="1600" b="0" i="0" u="none" strike="noStrike" kern="1200" cap="none" spc="-5" normalizeH="0" baseline="0" noProof="0" dirty="0">
                <a:ln>
                  <a:noFill/>
                </a:ln>
                <a:solidFill>
                  <a:srgbClr val="6F2F9F"/>
                </a:solidFill>
                <a:effectLst/>
                <a:uLnTx/>
                <a:uFillTx/>
                <a:latin typeface="Arial"/>
                <a:ea typeface="+mn-ea"/>
                <a:cs typeface="Arial"/>
              </a:rPr>
              <a:t>comfort</a:t>
            </a:r>
            <a:r>
              <a:rPr kumimoji="0" sz="1600" b="0" i="0" u="none" strike="noStrike" kern="1200" cap="none" spc="200"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level</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5080" lvl="1" indent="-287020" algn="just" defTabSz="914400" rtl="0" eaLnBrk="1" fontAlgn="auto" latinLnBrk="0" hangingPunct="1">
              <a:lnSpc>
                <a:spcPct val="100000"/>
              </a:lnSpc>
              <a:spcBef>
                <a:spcPts val="380"/>
              </a:spcBef>
              <a:spcAft>
                <a:spcPts val="0"/>
              </a:spcAft>
              <a:buClrTx/>
              <a:buSzTx/>
              <a:buFontTx/>
              <a:buChar char="–"/>
              <a:tabLst>
                <a:tab pos="756920" algn="l"/>
              </a:tabLst>
              <a:defRPr/>
            </a:pPr>
            <a:r>
              <a:rPr kumimoji="0" sz="1600" b="0" i="0" u="none" strike="noStrike" kern="1200" cap="none" spc="-5" normalizeH="0" baseline="0" noProof="0" dirty="0">
                <a:ln>
                  <a:noFill/>
                </a:ln>
                <a:solidFill>
                  <a:srgbClr val="6F2F9F"/>
                </a:solidFill>
                <a:effectLst/>
                <a:uLnTx/>
                <a:uFillTx/>
                <a:latin typeface="Arial"/>
                <a:ea typeface="+mn-ea"/>
                <a:cs typeface="Arial"/>
              </a:rPr>
              <a:t>If </a:t>
            </a:r>
            <a:r>
              <a:rPr kumimoji="0" sz="1600" b="0" i="0" u="none" strike="noStrike" kern="1200" cap="none" spc="-10" normalizeH="0" baseline="0" noProof="0" dirty="0">
                <a:ln>
                  <a:noFill/>
                </a:ln>
                <a:solidFill>
                  <a:srgbClr val="6F2F9F"/>
                </a:solidFill>
                <a:effectLst/>
                <a:uLnTx/>
                <a:uFillTx/>
                <a:latin typeface="Arial"/>
                <a:ea typeface="+mn-ea"/>
                <a:cs typeface="Arial"/>
              </a:rPr>
              <a:t>you </a:t>
            </a:r>
            <a:r>
              <a:rPr kumimoji="0" sz="1600" b="0" i="0" u="none" strike="noStrike" kern="1200" cap="none" spc="-5" normalizeH="0" baseline="0" noProof="0" dirty="0">
                <a:ln>
                  <a:noFill/>
                </a:ln>
                <a:solidFill>
                  <a:srgbClr val="6F2F9F"/>
                </a:solidFill>
                <a:effectLst/>
                <a:uLnTx/>
                <a:uFillTx/>
                <a:latin typeface="Arial"/>
                <a:ea typeface="+mn-ea"/>
                <a:cs typeface="Arial"/>
              </a:rPr>
              <a:t>are bringing in college credit </a:t>
            </a:r>
            <a:r>
              <a:rPr kumimoji="0" sz="1600" b="0" i="0" u="none" strike="noStrike" kern="1200" cap="none" spc="-20" normalizeH="0" baseline="0" noProof="0" dirty="0">
                <a:ln>
                  <a:noFill/>
                </a:ln>
                <a:solidFill>
                  <a:srgbClr val="6F2F9F"/>
                </a:solidFill>
                <a:effectLst/>
                <a:uLnTx/>
                <a:uFillTx/>
                <a:latin typeface="Arial"/>
                <a:ea typeface="+mn-ea"/>
                <a:cs typeface="Arial"/>
              </a:rPr>
              <a:t>already, </a:t>
            </a:r>
            <a:r>
              <a:rPr kumimoji="0" sz="1600" b="0" i="0" u="none" strike="noStrike" kern="1200" cap="none" spc="-10" normalizeH="0" baseline="0" noProof="0" dirty="0">
                <a:ln>
                  <a:noFill/>
                </a:ln>
                <a:solidFill>
                  <a:srgbClr val="6F2F9F"/>
                </a:solidFill>
                <a:effectLst/>
                <a:uLnTx/>
                <a:uFillTx/>
                <a:latin typeface="Arial"/>
                <a:ea typeface="+mn-ea"/>
                <a:cs typeface="Arial"/>
              </a:rPr>
              <a:t>you </a:t>
            </a:r>
            <a:r>
              <a:rPr kumimoji="0" sz="1600" b="0" i="0" u="none" strike="noStrike" kern="1200" cap="none" spc="-5" normalizeH="0" baseline="0" noProof="0" dirty="0">
                <a:ln>
                  <a:noFill/>
                </a:ln>
                <a:solidFill>
                  <a:srgbClr val="6F2F9F"/>
                </a:solidFill>
                <a:effectLst/>
                <a:uLnTx/>
                <a:uFillTx/>
                <a:latin typeface="Arial"/>
                <a:ea typeface="+mn-ea"/>
                <a:cs typeface="Arial"/>
              </a:rPr>
              <a:t>can </a:t>
            </a:r>
            <a:r>
              <a:rPr kumimoji="0" sz="1600" b="0" i="0" u="none" strike="noStrike" kern="1200" cap="none" spc="-10" normalizeH="0" baseline="0" noProof="0" dirty="0">
                <a:ln>
                  <a:noFill/>
                </a:ln>
                <a:solidFill>
                  <a:srgbClr val="6F2F9F"/>
                </a:solidFill>
                <a:effectLst/>
                <a:uLnTx/>
                <a:uFillTx/>
                <a:latin typeface="Arial"/>
                <a:ea typeface="+mn-ea"/>
                <a:cs typeface="Arial"/>
              </a:rPr>
              <a:t>afford </a:t>
            </a:r>
            <a:r>
              <a:rPr kumimoji="0" sz="1600" b="0" i="0" u="none" strike="noStrike" kern="1200" cap="none" spc="-5" normalizeH="0" baseline="0" noProof="0" dirty="0">
                <a:ln>
                  <a:noFill/>
                </a:ln>
                <a:solidFill>
                  <a:srgbClr val="6F2F9F"/>
                </a:solidFill>
                <a:effectLst/>
                <a:uLnTx/>
                <a:uFillTx/>
                <a:latin typeface="Arial"/>
                <a:ea typeface="+mn-ea"/>
                <a:cs typeface="Arial"/>
              </a:rPr>
              <a:t>to take a lighter load of  12 hours in fall to get adjusted to</a:t>
            </a:r>
            <a:r>
              <a:rPr kumimoji="0" sz="1600" b="0" i="0" u="none" strike="noStrike" kern="1200" cap="none" spc="55" normalizeH="0" baseline="0" noProof="0" dirty="0">
                <a:ln>
                  <a:noFill/>
                </a:ln>
                <a:solidFill>
                  <a:srgbClr val="6F2F9F"/>
                </a:solidFill>
                <a:effectLst/>
                <a:uLnTx/>
                <a:uFillTx/>
                <a:latin typeface="Arial"/>
                <a:ea typeface="+mn-ea"/>
                <a:cs typeface="Arial"/>
              </a:rPr>
              <a:t> </a:t>
            </a:r>
            <a:r>
              <a:rPr kumimoji="0" sz="1600" b="0" i="0" u="none" strike="noStrike" kern="1200" cap="none" spc="-5" normalizeH="0" baseline="0" noProof="0" dirty="0">
                <a:ln>
                  <a:noFill/>
                </a:ln>
                <a:solidFill>
                  <a:srgbClr val="6F2F9F"/>
                </a:solidFill>
                <a:effectLst/>
                <a:uLnTx/>
                <a:uFillTx/>
                <a:latin typeface="Arial"/>
                <a:ea typeface="+mn-ea"/>
                <a:cs typeface="Arial"/>
              </a:rPr>
              <a:t>college.</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756285" marR="121285" lvl="1" indent="-287020" algn="just" defTabSz="914400" rtl="0" eaLnBrk="1" fontAlgn="auto" latinLnBrk="0" hangingPunct="1">
              <a:lnSpc>
                <a:spcPct val="100000"/>
              </a:lnSpc>
              <a:spcBef>
                <a:spcPts val="385"/>
              </a:spcBef>
              <a:spcAft>
                <a:spcPts val="0"/>
              </a:spcAft>
              <a:buClrTx/>
              <a:buSzTx/>
              <a:buFontTx/>
              <a:buChar char="–"/>
              <a:tabLst>
                <a:tab pos="756920" algn="l"/>
              </a:tabLst>
              <a:defRPr/>
            </a:pPr>
            <a:r>
              <a:rPr kumimoji="0" sz="1600" b="0" i="0" u="none" strike="noStrike" kern="1200" cap="none" spc="-10" normalizeH="0" baseline="0" noProof="0" dirty="0">
                <a:ln>
                  <a:noFill/>
                </a:ln>
                <a:solidFill>
                  <a:srgbClr val="6F2F9F"/>
                </a:solidFill>
                <a:effectLst/>
                <a:uLnTx/>
                <a:uFillTx/>
                <a:latin typeface="Arial"/>
                <a:ea typeface="+mn-ea"/>
                <a:cs typeface="Arial"/>
              </a:rPr>
              <a:t>Do not </a:t>
            </a:r>
            <a:r>
              <a:rPr kumimoji="0" sz="1600" b="0" i="0" u="none" strike="noStrike" kern="1200" cap="none" spc="-5" normalizeH="0" baseline="0" noProof="0" dirty="0">
                <a:ln>
                  <a:noFill/>
                </a:ln>
                <a:solidFill>
                  <a:srgbClr val="6F2F9F"/>
                </a:solidFill>
                <a:effectLst/>
                <a:uLnTx/>
                <a:uFillTx/>
                <a:latin typeface="Arial"/>
                <a:ea typeface="+mn-ea"/>
                <a:cs typeface="Arial"/>
              </a:rPr>
              <a:t>assume </a:t>
            </a:r>
            <a:r>
              <a:rPr kumimoji="0" sz="1600" b="0" i="0" u="none" strike="noStrike" kern="1200" cap="none" spc="-10" normalizeH="0" baseline="0" noProof="0" dirty="0">
                <a:ln>
                  <a:noFill/>
                </a:ln>
                <a:solidFill>
                  <a:srgbClr val="6F2F9F"/>
                </a:solidFill>
                <a:effectLst/>
                <a:uLnTx/>
                <a:uFillTx/>
                <a:latin typeface="Arial"/>
                <a:ea typeface="+mn-ea"/>
                <a:cs typeface="Arial"/>
              </a:rPr>
              <a:t>you </a:t>
            </a:r>
            <a:r>
              <a:rPr kumimoji="0" sz="1600" b="0" i="0" u="none" strike="noStrike" kern="1200" cap="none" spc="-5" normalizeH="0" baseline="0" noProof="0" dirty="0">
                <a:ln>
                  <a:noFill/>
                </a:ln>
                <a:solidFill>
                  <a:srgbClr val="6F2F9F"/>
                </a:solidFill>
                <a:effectLst/>
                <a:uLnTx/>
                <a:uFillTx/>
                <a:latin typeface="Arial"/>
                <a:ea typeface="+mn-ea"/>
                <a:cs typeface="Arial"/>
              </a:rPr>
              <a:t>can </a:t>
            </a:r>
            <a:r>
              <a:rPr kumimoji="0" sz="1600" b="0" i="0" u="none" strike="noStrike" kern="1200" cap="none" spc="-10" normalizeH="0" baseline="0" noProof="0" dirty="0">
                <a:ln>
                  <a:noFill/>
                </a:ln>
                <a:solidFill>
                  <a:srgbClr val="6F2F9F"/>
                </a:solidFill>
                <a:effectLst/>
                <a:uLnTx/>
                <a:uFillTx/>
                <a:latin typeface="Arial"/>
                <a:ea typeface="+mn-ea"/>
                <a:cs typeface="Arial"/>
              </a:rPr>
              <a:t>graduate </a:t>
            </a:r>
            <a:r>
              <a:rPr kumimoji="0" sz="1600" b="0" i="0" u="none" strike="noStrike" kern="1200" cap="none" spc="-5" normalizeH="0" baseline="0" noProof="0" dirty="0">
                <a:ln>
                  <a:noFill/>
                </a:ln>
                <a:solidFill>
                  <a:srgbClr val="6F2F9F"/>
                </a:solidFill>
                <a:effectLst/>
                <a:uLnTx/>
                <a:uFillTx/>
                <a:latin typeface="Arial"/>
                <a:ea typeface="+mn-ea"/>
                <a:cs typeface="Arial"/>
              </a:rPr>
              <a:t>in 2 </a:t>
            </a:r>
            <a:r>
              <a:rPr kumimoji="0" sz="1600" b="0" i="0" u="none" strike="noStrike" kern="1200" cap="none" spc="-10" normalizeH="0" baseline="0" noProof="0" dirty="0">
                <a:ln>
                  <a:noFill/>
                </a:ln>
                <a:solidFill>
                  <a:srgbClr val="6F2F9F"/>
                </a:solidFill>
                <a:effectLst/>
                <a:uLnTx/>
                <a:uFillTx/>
                <a:latin typeface="Arial"/>
                <a:ea typeface="+mn-ea"/>
                <a:cs typeface="Arial"/>
              </a:rPr>
              <a:t>years </a:t>
            </a:r>
            <a:r>
              <a:rPr kumimoji="0" sz="1600" b="0" i="0" u="none" strike="noStrike" kern="1200" cap="none" spc="-5" normalizeH="0" baseline="0" noProof="0" dirty="0">
                <a:ln>
                  <a:noFill/>
                </a:ln>
                <a:solidFill>
                  <a:srgbClr val="6F2F9F"/>
                </a:solidFill>
                <a:effectLst/>
                <a:uLnTx/>
                <a:uFillTx/>
                <a:latin typeface="Arial"/>
                <a:ea typeface="+mn-ea"/>
                <a:cs typeface="Arial"/>
              </a:rPr>
              <a:t>if </a:t>
            </a:r>
            <a:r>
              <a:rPr kumimoji="0" sz="1600" b="0" i="0" u="none" strike="noStrike" kern="1200" cap="none" spc="-15" normalizeH="0" baseline="0" noProof="0" dirty="0">
                <a:ln>
                  <a:noFill/>
                </a:ln>
                <a:solidFill>
                  <a:srgbClr val="6F2F9F"/>
                </a:solidFill>
                <a:effectLst/>
                <a:uLnTx/>
                <a:uFillTx/>
                <a:latin typeface="Arial"/>
                <a:ea typeface="+mn-ea"/>
                <a:cs typeface="Arial"/>
              </a:rPr>
              <a:t>you </a:t>
            </a:r>
            <a:r>
              <a:rPr kumimoji="0" sz="1600" b="0" i="0" u="none" strike="noStrike" kern="1200" cap="none" spc="-10" normalizeH="0" baseline="0" noProof="0" dirty="0">
                <a:ln>
                  <a:noFill/>
                </a:ln>
                <a:solidFill>
                  <a:srgbClr val="6F2F9F"/>
                </a:solidFill>
                <a:effectLst/>
                <a:uLnTx/>
                <a:uFillTx/>
                <a:latin typeface="Arial"/>
                <a:ea typeface="+mn-ea"/>
                <a:cs typeface="Arial"/>
              </a:rPr>
              <a:t>are </a:t>
            </a:r>
            <a:r>
              <a:rPr kumimoji="0" sz="1600" b="0" i="0" u="none" strike="noStrike" kern="1200" cap="none" spc="-5" normalizeH="0" baseline="0" noProof="0" dirty="0">
                <a:ln>
                  <a:noFill/>
                </a:ln>
                <a:solidFill>
                  <a:srgbClr val="6F2F9F"/>
                </a:solidFill>
                <a:effectLst/>
                <a:uLnTx/>
                <a:uFillTx/>
                <a:latin typeface="Arial"/>
                <a:ea typeface="+mn-ea"/>
                <a:cs typeface="Arial"/>
              </a:rPr>
              <a:t>bringing </a:t>
            </a:r>
            <a:r>
              <a:rPr kumimoji="0" sz="1600" b="0" i="0" u="none" strike="noStrike" kern="1200" cap="none" spc="0" normalizeH="0" baseline="0" noProof="0" dirty="0">
                <a:ln>
                  <a:noFill/>
                </a:ln>
                <a:solidFill>
                  <a:srgbClr val="6F2F9F"/>
                </a:solidFill>
                <a:effectLst/>
                <a:uLnTx/>
                <a:uFillTx/>
                <a:latin typeface="Arial"/>
                <a:ea typeface="+mn-ea"/>
                <a:cs typeface="Arial"/>
              </a:rPr>
              <a:t>in </a:t>
            </a:r>
            <a:r>
              <a:rPr kumimoji="0" sz="1600" b="0" i="0" u="none" strike="noStrike" kern="1200" cap="none" spc="-5" normalizeH="0" baseline="0" noProof="0" dirty="0">
                <a:ln>
                  <a:noFill/>
                </a:ln>
                <a:solidFill>
                  <a:srgbClr val="6F2F9F"/>
                </a:solidFill>
                <a:effectLst/>
                <a:uLnTx/>
                <a:uFillTx/>
                <a:latin typeface="Arial"/>
                <a:ea typeface="+mn-ea"/>
                <a:cs typeface="Arial"/>
              </a:rPr>
              <a:t>an </a:t>
            </a:r>
            <a:r>
              <a:rPr kumimoji="0" sz="1600" b="0" i="0" u="none" strike="noStrike" kern="1200" cap="none" spc="-10" normalizeH="0" baseline="0" noProof="0" dirty="0">
                <a:ln>
                  <a:noFill/>
                </a:ln>
                <a:solidFill>
                  <a:srgbClr val="6F2F9F"/>
                </a:solidFill>
                <a:effectLst/>
                <a:uLnTx/>
                <a:uFillTx/>
                <a:latin typeface="Arial"/>
                <a:ea typeface="+mn-ea"/>
                <a:cs typeface="Arial"/>
              </a:rPr>
              <a:t>associate’s  </a:t>
            </a:r>
            <a:r>
              <a:rPr kumimoji="0" sz="1600" b="0" i="0" u="none" strike="noStrike" kern="1200" cap="none" spc="-5" normalizeH="0" baseline="0" noProof="0" dirty="0">
                <a:ln>
                  <a:noFill/>
                </a:ln>
                <a:solidFill>
                  <a:srgbClr val="6F2F9F"/>
                </a:solidFill>
                <a:effectLst/>
                <a:uLnTx/>
                <a:uFillTx/>
                <a:latin typeface="Arial"/>
                <a:ea typeface="+mn-ea"/>
                <a:cs typeface="Arial"/>
              </a:rPr>
              <a:t>degree (60 hours) because it will depend on how far along </a:t>
            </a:r>
            <a:r>
              <a:rPr kumimoji="0" sz="1600" b="0" i="0" u="none" strike="noStrike" kern="1200" cap="none" spc="-10" normalizeH="0" baseline="0" noProof="0" dirty="0">
                <a:ln>
                  <a:noFill/>
                </a:ln>
                <a:solidFill>
                  <a:srgbClr val="6F2F9F"/>
                </a:solidFill>
                <a:effectLst/>
                <a:uLnTx/>
                <a:uFillTx/>
                <a:latin typeface="Arial"/>
                <a:ea typeface="+mn-ea"/>
                <a:cs typeface="Arial"/>
              </a:rPr>
              <a:t>you </a:t>
            </a:r>
            <a:r>
              <a:rPr kumimoji="0" sz="1600" b="0" i="0" u="none" strike="noStrike" kern="1200" cap="none" spc="-5" normalizeH="0" baseline="0" noProof="0" dirty="0">
                <a:ln>
                  <a:noFill/>
                </a:ln>
                <a:solidFill>
                  <a:srgbClr val="6F2F9F"/>
                </a:solidFill>
                <a:effectLst/>
                <a:uLnTx/>
                <a:uFillTx/>
                <a:latin typeface="Arial"/>
                <a:ea typeface="+mn-ea"/>
                <a:cs typeface="Arial"/>
              </a:rPr>
              <a:t>are in </a:t>
            </a:r>
            <a:r>
              <a:rPr kumimoji="0" sz="1600" b="0" i="0" u="none" strike="noStrike" kern="1200" cap="none" spc="-10" normalizeH="0" baseline="0" noProof="0" dirty="0">
                <a:ln>
                  <a:noFill/>
                </a:ln>
                <a:solidFill>
                  <a:srgbClr val="6F2F9F"/>
                </a:solidFill>
                <a:effectLst/>
                <a:uLnTx/>
                <a:uFillTx/>
                <a:latin typeface="Arial"/>
                <a:ea typeface="+mn-ea"/>
                <a:cs typeface="Arial"/>
              </a:rPr>
              <a:t>your </a:t>
            </a:r>
            <a:r>
              <a:rPr kumimoji="0" sz="1600" b="0" i="1" u="none" strike="noStrike" kern="1200" cap="none" spc="-5" normalizeH="0" baseline="0" noProof="0" dirty="0">
                <a:ln>
                  <a:noFill/>
                </a:ln>
                <a:solidFill>
                  <a:srgbClr val="6F2F9F"/>
                </a:solidFill>
                <a:effectLst/>
                <a:uLnTx/>
                <a:uFillTx/>
                <a:latin typeface="Arial"/>
                <a:ea typeface="+mn-ea"/>
                <a:cs typeface="Arial"/>
              </a:rPr>
              <a:t>major  </a:t>
            </a:r>
            <a:r>
              <a:rPr kumimoji="0" sz="1600" b="0" i="0" u="none" strike="noStrike" kern="1200" cap="none" spc="-5" normalizeH="0" baseline="0" noProof="0" dirty="0">
                <a:ln>
                  <a:noFill/>
                </a:ln>
                <a:solidFill>
                  <a:srgbClr val="6F2F9F"/>
                </a:solidFill>
                <a:effectLst/>
                <a:uLnTx/>
                <a:uFillTx/>
                <a:latin typeface="Arial"/>
                <a:ea typeface="+mn-ea"/>
                <a:cs typeface="Arial"/>
              </a:rPr>
              <a:t>courses.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p:nvPr/>
        </p:nvSpPr>
        <p:spPr>
          <a:xfrm>
            <a:off x="6958583" y="4782273"/>
            <a:ext cx="2113463" cy="142802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66B7FB89-CC1A-4B40-8FF4-04C81ED08F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764623"/>
            <a:ext cx="7885545" cy="6093377"/>
          </a:xfrm>
        </p:spPr>
      </p:pic>
    </p:spTree>
    <p:extLst>
      <p:ext uri="{BB962C8B-B14F-4D97-AF65-F5344CB8AC3E}">
        <p14:creationId xmlns:p14="http://schemas.microsoft.com/office/powerpoint/2010/main" val="410432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8A8798-68E7-4512-874A-BAC0AF3472CA}"/>
              </a:ext>
            </a:extLst>
          </p:cNvPr>
          <p:cNvSpPr>
            <a:spLocks noGrp="1"/>
          </p:cNvSpPr>
          <p:nvPr>
            <p:ph type="body" idx="1"/>
          </p:nvPr>
        </p:nvSpPr>
        <p:spPr>
          <a:xfrm>
            <a:off x="1789557" y="1981200"/>
            <a:ext cx="5564885" cy="2031325"/>
          </a:xfrm>
        </p:spPr>
        <p:txBody>
          <a:bodyPr/>
          <a:lstStyle/>
          <a:p>
            <a:pPr algn="ctr"/>
            <a:r>
              <a:rPr lang="en-US" sz="4400" dirty="0"/>
              <a:t>Mr. Anderson</a:t>
            </a:r>
          </a:p>
          <a:p>
            <a:pPr algn="ctr"/>
            <a:r>
              <a:rPr lang="en-US" sz="4400" dirty="0">
                <a:hlinkClick r:id="rId2"/>
              </a:rPr>
              <a:t>andersondal@ecu.edu</a:t>
            </a:r>
            <a:endParaRPr lang="en-US" sz="4400" dirty="0"/>
          </a:p>
          <a:p>
            <a:pPr algn="ctr"/>
            <a:r>
              <a:rPr lang="en-US" sz="4400" dirty="0"/>
              <a:t>252-622-5346</a:t>
            </a:r>
          </a:p>
        </p:txBody>
      </p:sp>
    </p:spTree>
    <p:extLst>
      <p:ext uri="{BB962C8B-B14F-4D97-AF65-F5344CB8AC3E}">
        <p14:creationId xmlns:p14="http://schemas.microsoft.com/office/powerpoint/2010/main" val="254797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FD134435-82B7-4117-BE1C-37FF2D6EEF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5447" y="990600"/>
            <a:ext cx="7593105" cy="5867400"/>
          </a:xfrm>
        </p:spPr>
      </p:pic>
    </p:spTree>
    <p:extLst>
      <p:ext uri="{BB962C8B-B14F-4D97-AF65-F5344CB8AC3E}">
        <p14:creationId xmlns:p14="http://schemas.microsoft.com/office/powerpoint/2010/main" val="293500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D9636DE2-2A91-4431-81B0-C34C2FB1A45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753" y="914400"/>
            <a:ext cx="7494493" cy="5791200"/>
          </a:xfrm>
        </p:spPr>
      </p:pic>
    </p:spTree>
    <p:extLst>
      <p:ext uri="{BB962C8B-B14F-4D97-AF65-F5344CB8AC3E}">
        <p14:creationId xmlns:p14="http://schemas.microsoft.com/office/powerpoint/2010/main" val="234924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056A99A-565B-45F0-9B9F-F44A004F40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00" t="20307" r="64550" b="54238"/>
          <a:stretch/>
        </p:blipFill>
        <p:spPr>
          <a:xfrm>
            <a:off x="94673" y="2133600"/>
            <a:ext cx="5163127" cy="3239678"/>
          </a:xfrm>
        </p:spPr>
      </p:pic>
      <p:sp>
        <p:nvSpPr>
          <p:cNvPr id="6" name="TextBox 5">
            <a:extLst>
              <a:ext uri="{FF2B5EF4-FFF2-40B4-BE49-F238E27FC236}">
                <a16:creationId xmlns:a16="http://schemas.microsoft.com/office/drawing/2014/main" id="{2509D715-8E83-416F-9E17-5214BC44EAF1}"/>
              </a:ext>
            </a:extLst>
          </p:cNvPr>
          <p:cNvSpPr txBox="1"/>
          <p:nvPr/>
        </p:nvSpPr>
        <p:spPr>
          <a:xfrm>
            <a:off x="5257800" y="2286000"/>
            <a:ext cx="3185487" cy="2585323"/>
          </a:xfrm>
          <a:prstGeom prst="rect">
            <a:avLst/>
          </a:prstGeom>
          <a:noFill/>
        </p:spPr>
        <p:txBody>
          <a:bodyPr wrap="none" rtlCol="0">
            <a:spAutoFit/>
          </a:bodyPr>
          <a:lstStyle/>
          <a:p>
            <a:r>
              <a:rPr lang="en-US" b="1" dirty="0">
                <a:solidFill>
                  <a:schemeClr val="bg2"/>
                </a:solidFill>
              </a:rPr>
              <a:t>1. </a:t>
            </a:r>
            <a:r>
              <a:rPr lang="en-US" dirty="0">
                <a:solidFill>
                  <a:schemeClr val="bg2"/>
                </a:solidFill>
              </a:rPr>
              <a:t>Your name</a:t>
            </a:r>
          </a:p>
          <a:p>
            <a:pPr marL="342900" indent="-342900">
              <a:buAutoNum type="arabicPeriod"/>
            </a:pPr>
            <a:endParaRPr lang="en-US" dirty="0">
              <a:solidFill>
                <a:schemeClr val="bg2"/>
              </a:solidFill>
            </a:endParaRPr>
          </a:p>
          <a:p>
            <a:r>
              <a:rPr lang="en-US" b="1" dirty="0">
                <a:solidFill>
                  <a:schemeClr val="bg2"/>
                </a:solidFill>
              </a:rPr>
              <a:t>4. </a:t>
            </a:r>
            <a:r>
              <a:rPr lang="en-US" dirty="0">
                <a:solidFill>
                  <a:schemeClr val="bg2"/>
                </a:solidFill>
              </a:rPr>
              <a:t>“East Carolina University”</a:t>
            </a:r>
          </a:p>
          <a:p>
            <a:endParaRPr lang="en-US" dirty="0">
              <a:solidFill>
                <a:schemeClr val="bg2"/>
              </a:solidFill>
            </a:endParaRPr>
          </a:p>
          <a:p>
            <a:r>
              <a:rPr lang="en-US" b="1" dirty="0">
                <a:solidFill>
                  <a:schemeClr val="bg2"/>
                </a:solidFill>
              </a:rPr>
              <a:t>4a. </a:t>
            </a:r>
            <a:r>
              <a:rPr lang="en-US" dirty="0">
                <a:solidFill>
                  <a:schemeClr val="bg2"/>
                </a:solidFill>
              </a:rPr>
              <a:t>“Host”</a:t>
            </a:r>
          </a:p>
          <a:p>
            <a:endParaRPr lang="en-US" dirty="0">
              <a:solidFill>
                <a:schemeClr val="bg2"/>
              </a:solidFill>
            </a:endParaRPr>
          </a:p>
          <a:p>
            <a:r>
              <a:rPr lang="en-US" b="1" dirty="0">
                <a:solidFill>
                  <a:schemeClr val="bg2"/>
                </a:solidFill>
              </a:rPr>
              <a:t>4b</a:t>
            </a:r>
            <a:r>
              <a:rPr lang="en-US" dirty="0">
                <a:solidFill>
                  <a:schemeClr val="bg2"/>
                </a:solidFill>
              </a:rPr>
              <a:t>. “East Carolina University”</a:t>
            </a:r>
          </a:p>
          <a:p>
            <a:endParaRPr lang="en-US" dirty="0">
              <a:solidFill>
                <a:schemeClr val="bg2"/>
              </a:solidFill>
            </a:endParaRPr>
          </a:p>
          <a:p>
            <a:r>
              <a:rPr lang="en-US" b="1" dirty="0">
                <a:solidFill>
                  <a:schemeClr val="bg2"/>
                </a:solidFill>
              </a:rPr>
              <a:t>4c. </a:t>
            </a:r>
            <a:r>
              <a:rPr lang="en-US" dirty="0">
                <a:solidFill>
                  <a:schemeClr val="bg2"/>
                </a:solidFill>
              </a:rPr>
              <a:t>“002923”</a:t>
            </a:r>
          </a:p>
        </p:txBody>
      </p:sp>
    </p:spTree>
    <p:extLst>
      <p:ext uri="{BB962C8B-B14F-4D97-AF65-F5344CB8AC3E}">
        <p14:creationId xmlns:p14="http://schemas.microsoft.com/office/powerpoint/2010/main" val="325346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F73F4F2-F9C9-43FA-874A-74D57CFCCD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254" t="20507" r="35754" b="54347"/>
          <a:stretch/>
        </p:blipFill>
        <p:spPr>
          <a:xfrm>
            <a:off x="1" y="2438400"/>
            <a:ext cx="3733800" cy="2502440"/>
          </a:xfrm>
        </p:spPr>
      </p:pic>
      <p:sp>
        <p:nvSpPr>
          <p:cNvPr id="6" name="TextBox 5">
            <a:extLst>
              <a:ext uri="{FF2B5EF4-FFF2-40B4-BE49-F238E27FC236}">
                <a16:creationId xmlns:a16="http://schemas.microsoft.com/office/drawing/2014/main" id="{6BFD846E-5859-499C-B709-2EAC611E3464}"/>
              </a:ext>
            </a:extLst>
          </p:cNvPr>
          <p:cNvSpPr txBox="1"/>
          <p:nvPr/>
        </p:nvSpPr>
        <p:spPr>
          <a:xfrm>
            <a:off x="3724564" y="685800"/>
            <a:ext cx="5038435" cy="6524863"/>
          </a:xfrm>
          <a:prstGeom prst="rect">
            <a:avLst/>
          </a:prstGeom>
          <a:noFill/>
        </p:spPr>
        <p:txBody>
          <a:bodyPr wrap="square" rtlCol="0">
            <a:spAutoFit/>
          </a:bodyPr>
          <a:lstStyle/>
          <a:p>
            <a:r>
              <a:rPr lang="en-US" sz="1600" b="1" dirty="0">
                <a:solidFill>
                  <a:schemeClr val="bg2"/>
                </a:solidFill>
              </a:rPr>
              <a:t>2. </a:t>
            </a:r>
            <a:r>
              <a:rPr lang="en-US" sz="1600" dirty="0">
                <a:solidFill>
                  <a:schemeClr val="bg2"/>
                </a:solidFill>
              </a:rPr>
              <a:t>List your Major</a:t>
            </a:r>
          </a:p>
          <a:p>
            <a:r>
              <a:rPr lang="en-US" sz="1600" b="1" dirty="0">
                <a:solidFill>
                  <a:schemeClr val="bg2"/>
                </a:solidFill>
              </a:rPr>
              <a:t>2a</a:t>
            </a:r>
            <a:r>
              <a:rPr lang="en-US" sz="1600" dirty="0">
                <a:solidFill>
                  <a:schemeClr val="bg2"/>
                </a:solidFill>
              </a:rPr>
              <a:t>. Leave blank</a:t>
            </a:r>
          </a:p>
          <a:p>
            <a:r>
              <a:rPr lang="en-US" sz="1600" b="1" dirty="0">
                <a:solidFill>
                  <a:schemeClr val="bg2"/>
                </a:solidFill>
              </a:rPr>
              <a:t>5. </a:t>
            </a:r>
            <a:r>
              <a:rPr lang="en-US" sz="1600" dirty="0">
                <a:solidFill>
                  <a:schemeClr val="bg2"/>
                </a:solidFill>
              </a:rPr>
              <a:t>“Semester”</a:t>
            </a:r>
          </a:p>
          <a:p>
            <a:r>
              <a:rPr lang="en-US" sz="1600" b="1" dirty="0">
                <a:solidFill>
                  <a:schemeClr val="bg2"/>
                </a:solidFill>
              </a:rPr>
              <a:t>5a</a:t>
            </a:r>
            <a:r>
              <a:rPr lang="en-US" sz="1600" dirty="0">
                <a:solidFill>
                  <a:schemeClr val="bg2"/>
                </a:solidFill>
              </a:rPr>
              <a:t>. Total number of credit hours needed for your Major</a:t>
            </a:r>
          </a:p>
          <a:p>
            <a:r>
              <a:rPr lang="en-US" sz="1600" b="1" dirty="0">
                <a:solidFill>
                  <a:schemeClr val="bg2"/>
                </a:solidFill>
              </a:rPr>
              <a:t>5a(1) </a:t>
            </a:r>
            <a:r>
              <a:rPr lang="en-US" sz="1600">
                <a:solidFill>
                  <a:schemeClr val="bg2"/>
                </a:solidFill>
              </a:rPr>
              <a:t>Typically 24 </a:t>
            </a:r>
            <a:r>
              <a:rPr lang="en-US" sz="1600" dirty="0">
                <a:solidFill>
                  <a:schemeClr val="bg2"/>
                </a:solidFill>
              </a:rPr>
              <a:t>or 27. Usually ROTC classes do not count towards your major. Ask your advisor if any ROTC classes can be counted towards a major. The required HIST 3121(2) can often meet a general education requirement. If you have a BA major, ROTC classes can be used towards the military science minor. All BA degrees require a minor.</a:t>
            </a:r>
          </a:p>
          <a:p>
            <a:r>
              <a:rPr lang="en-US" sz="1600" b="1" dirty="0">
                <a:solidFill>
                  <a:schemeClr val="bg2"/>
                </a:solidFill>
              </a:rPr>
              <a:t>5a(2) </a:t>
            </a:r>
            <a:r>
              <a:rPr lang="en-US" sz="1600" dirty="0">
                <a:solidFill>
                  <a:schemeClr val="bg2"/>
                </a:solidFill>
              </a:rPr>
              <a:t>Leave blank</a:t>
            </a:r>
          </a:p>
          <a:p>
            <a:r>
              <a:rPr lang="en-US" sz="1600" b="1" dirty="0">
                <a:solidFill>
                  <a:schemeClr val="bg2"/>
                </a:solidFill>
              </a:rPr>
              <a:t>5b. </a:t>
            </a:r>
            <a:r>
              <a:rPr lang="en-US" sz="1600" dirty="0">
                <a:solidFill>
                  <a:schemeClr val="bg2"/>
                </a:solidFill>
              </a:rPr>
              <a:t>Classes completed at ECU that count towards your degree. Only list credit hours that count towards your degree. Don’t list unrequired electives. Should match block 7.</a:t>
            </a:r>
          </a:p>
          <a:p>
            <a:r>
              <a:rPr lang="en-US" sz="1600" b="1" dirty="0">
                <a:solidFill>
                  <a:schemeClr val="bg2"/>
                </a:solidFill>
              </a:rPr>
              <a:t>5c</a:t>
            </a:r>
            <a:r>
              <a:rPr lang="en-US" sz="1600" dirty="0">
                <a:solidFill>
                  <a:schemeClr val="bg2"/>
                </a:solidFill>
              </a:rPr>
              <a:t>. Classes completed at another institution that count towards your degree. Don’t list classes that don’t count towards your degree. Should match block 7</a:t>
            </a:r>
          </a:p>
          <a:p>
            <a:r>
              <a:rPr lang="en-US" sz="1600" b="1" dirty="0">
                <a:solidFill>
                  <a:schemeClr val="bg2"/>
                </a:solidFill>
              </a:rPr>
              <a:t>5d. </a:t>
            </a:r>
            <a:r>
              <a:rPr lang="en-US" sz="1600" dirty="0">
                <a:solidFill>
                  <a:schemeClr val="bg2"/>
                </a:solidFill>
              </a:rPr>
              <a:t>Automatically calculates the number of credit hours remaining for you degree. Should match block 7</a:t>
            </a:r>
          </a:p>
          <a:p>
            <a:endParaRPr lang="en-US" b="1" dirty="0">
              <a:solidFill>
                <a:schemeClr val="bg2"/>
              </a:solidFill>
            </a:endParaRPr>
          </a:p>
        </p:txBody>
      </p:sp>
    </p:spTree>
    <p:extLst>
      <p:ext uri="{BB962C8B-B14F-4D97-AF65-F5344CB8AC3E}">
        <p14:creationId xmlns:p14="http://schemas.microsoft.com/office/powerpoint/2010/main" val="54881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8FD50C9-56D7-44C7-AC1F-01C09B1FDC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121" t="20574" r="4664" b="54408"/>
          <a:stretch/>
        </p:blipFill>
        <p:spPr>
          <a:xfrm>
            <a:off x="228600" y="1828800"/>
            <a:ext cx="5290904" cy="3276600"/>
          </a:xfrm>
        </p:spPr>
      </p:pic>
      <p:sp>
        <p:nvSpPr>
          <p:cNvPr id="6" name="TextBox 5">
            <a:extLst>
              <a:ext uri="{FF2B5EF4-FFF2-40B4-BE49-F238E27FC236}">
                <a16:creationId xmlns:a16="http://schemas.microsoft.com/office/drawing/2014/main" id="{ACF90A58-3D6D-4F8F-93FA-04ED414D076D}"/>
              </a:ext>
            </a:extLst>
          </p:cNvPr>
          <p:cNvSpPr txBox="1"/>
          <p:nvPr/>
        </p:nvSpPr>
        <p:spPr>
          <a:xfrm>
            <a:off x="5519504" y="2286000"/>
            <a:ext cx="3243496" cy="2585323"/>
          </a:xfrm>
          <a:prstGeom prst="rect">
            <a:avLst/>
          </a:prstGeom>
          <a:noFill/>
        </p:spPr>
        <p:txBody>
          <a:bodyPr wrap="square" rtlCol="0">
            <a:spAutoFit/>
          </a:bodyPr>
          <a:lstStyle/>
          <a:p>
            <a:r>
              <a:rPr lang="en-US" b="1" dirty="0">
                <a:solidFill>
                  <a:schemeClr val="bg2"/>
                </a:solidFill>
              </a:rPr>
              <a:t>3.</a:t>
            </a:r>
            <a:r>
              <a:rPr lang="en-US" dirty="0">
                <a:solidFill>
                  <a:schemeClr val="bg2"/>
                </a:solidFill>
              </a:rPr>
              <a:t> Enter the date </a:t>
            </a:r>
          </a:p>
          <a:p>
            <a:r>
              <a:rPr lang="en-US" b="1" dirty="0">
                <a:solidFill>
                  <a:schemeClr val="bg2"/>
                </a:solidFill>
              </a:rPr>
              <a:t>6. </a:t>
            </a:r>
            <a:r>
              <a:rPr lang="en-US" dirty="0">
                <a:solidFill>
                  <a:schemeClr val="bg2"/>
                </a:solidFill>
              </a:rPr>
              <a:t>Each Semester (Term) you will update this form. List the Semester in the “Term:” block. (“Fall 2020”). List the GPA for that semester in the “</a:t>
            </a:r>
            <a:r>
              <a:rPr lang="en-US" dirty="0" err="1">
                <a:solidFill>
                  <a:schemeClr val="bg2"/>
                </a:solidFill>
              </a:rPr>
              <a:t>Curr</a:t>
            </a:r>
            <a:r>
              <a:rPr lang="en-US" dirty="0">
                <a:solidFill>
                  <a:schemeClr val="bg2"/>
                </a:solidFill>
              </a:rPr>
              <a:t> GPA:” block. List your cumulative GPA in the “CUM:” block.</a:t>
            </a:r>
            <a:endParaRPr lang="en-US" b="1" dirty="0">
              <a:solidFill>
                <a:schemeClr val="bg2"/>
              </a:solidFill>
            </a:endParaRPr>
          </a:p>
        </p:txBody>
      </p:sp>
    </p:spTree>
    <p:extLst>
      <p:ext uri="{BB962C8B-B14F-4D97-AF65-F5344CB8AC3E}">
        <p14:creationId xmlns:p14="http://schemas.microsoft.com/office/powerpoint/2010/main" val="275163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C6461A7-233D-4FB8-883A-5E6362EE2B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06" t="45366" r="3760" b="13842"/>
          <a:stretch/>
        </p:blipFill>
        <p:spPr>
          <a:xfrm>
            <a:off x="63630" y="762000"/>
            <a:ext cx="8686324" cy="2971800"/>
          </a:xfrm>
        </p:spPr>
      </p:pic>
      <p:sp>
        <p:nvSpPr>
          <p:cNvPr id="6" name="TextBox 5">
            <a:extLst>
              <a:ext uri="{FF2B5EF4-FFF2-40B4-BE49-F238E27FC236}">
                <a16:creationId xmlns:a16="http://schemas.microsoft.com/office/drawing/2014/main" id="{AC1EE5AE-5AE6-433F-BE58-349992ED7615}"/>
              </a:ext>
            </a:extLst>
          </p:cNvPr>
          <p:cNvSpPr txBox="1"/>
          <p:nvPr/>
        </p:nvSpPr>
        <p:spPr>
          <a:xfrm>
            <a:off x="65201" y="3657600"/>
            <a:ext cx="8698893" cy="3139321"/>
          </a:xfrm>
          <a:prstGeom prst="rect">
            <a:avLst/>
          </a:prstGeom>
          <a:noFill/>
        </p:spPr>
        <p:txBody>
          <a:bodyPr wrap="square" rtlCol="0">
            <a:spAutoFit/>
          </a:bodyPr>
          <a:lstStyle/>
          <a:p>
            <a:r>
              <a:rPr lang="en-US" dirty="0">
                <a:solidFill>
                  <a:schemeClr val="bg2"/>
                </a:solidFill>
              </a:rPr>
              <a:t>7. In the “Term” Block list the Semester: Fall, Spring, Summer. List the year: 2020</a:t>
            </a:r>
          </a:p>
          <a:p>
            <a:pPr marL="342900" indent="-342900">
              <a:buFont typeface="Arial" panose="020B0604020202020204" pitchFamily="34" charset="0"/>
              <a:buChar char="•"/>
            </a:pPr>
            <a:r>
              <a:rPr lang="en-US" dirty="0">
                <a:solidFill>
                  <a:schemeClr val="bg2"/>
                </a:solidFill>
              </a:rPr>
              <a:t>In the “No.” block list the course number. In the “Course Title” block list the four-letter designator or a short title. </a:t>
            </a:r>
          </a:p>
          <a:p>
            <a:pPr marL="342900" indent="-342900">
              <a:buFont typeface="Arial" panose="020B0604020202020204" pitchFamily="34" charset="0"/>
              <a:buChar char="•"/>
            </a:pPr>
            <a:r>
              <a:rPr lang="en-US" dirty="0">
                <a:solidFill>
                  <a:schemeClr val="bg2"/>
                </a:solidFill>
              </a:rPr>
              <a:t>In the “Hrs.” block list the credit hours offered.</a:t>
            </a:r>
          </a:p>
          <a:p>
            <a:pPr marL="342900" indent="-342900">
              <a:buFont typeface="Arial" panose="020B0604020202020204" pitchFamily="34" charset="0"/>
              <a:buChar char="•"/>
            </a:pPr>
            <a:r>
              <a:rPr lang="en-US" dirty="0">
                <a:solidFill>
                  <a:schemeClr val="bg2"/>
                </a:solidFill>
              </a:rPr>
              <a:t>When your complete the course, in the “</a:t>
            </a:r>
            <a:r>
              <a:rPr lang="en-US" dirty="0" err="1">
                <a:solidFill>
                  <a:schemeClr val="bg2"/>
                </a:solidFill>
              </a:rPr>
              <a:t>Cts</a:t>
            </a:r>
            <a:r>
              <a:rPr lang="en-US" dirty="0">
                <a:solidFill>
                  <a:schemeClr val="bg2"/>
                </a:solidFill>
              </a:rPr>
              <a:t>” block, list the number of credits received. If you passed the course, the “Hrs.” block and “</a:t>
            </a:r>
            <a:r>
              <a:rPr lang="en-US" dirty="0" err="1">
                <a:solidFill>
                  <a:schemeClr val="bg2"/>
                </a:solidFill>
              </a:rPr>
              <a:t>Cts</a:t>
            </a:r>
            <a:r>
              <a:rPr lang="en-US" dirty="0">
                <a:solidFill>
                  <a:schemeClr val="bg2"/>
                </a:solidFill>
              </a:rPr>
              <a:t>.” block should match. In the “</a:t>
            </a:r>
            <a:r>
              <a:rPr lang="en-US" dirty="0" err="1">
                <a:solidFill>
                  <a:schemeClr val="bg2"/>
                </a:solidFill>
              </a:rPr>
              <a:t>Grd</a:t>
            </a:r>
            <a:r>
              <a:rPr lang="en-US" dirty="0">
                <a:solidFill>
                  <a:schemeClr val="bg2"/>
                </a:solidFill>
              </a:rPr>
              <a:t>.” block list the grade received for the class.</a:t>
            </a:r>
          </a:p>
          <a:p>
            <a:pPr marL="342900" indent="-342900">
              <a:buFont typeface="Arial" panose="020B0604020202020204" pitchFamily="34" charset="0"/>
              <a:buChar char="•"/>
            </a:pPr>
            <a:r>
              <a:rPr lang="en-US" dirty="0">
                <a:solidFill>
                  <a:schemeClr val="bg2"/>
                </a:solidFill>
              </a:rPr>
              <a:t>Only list ROTC classes and classes needed towards your major. Do not list unrequired electives.</a:t>
            </a:r>
          </a:p>
          <a:p>
            <a:pPr marL="342900" indent="-342900">
              <a:buFont typeface="Arial" panose="020B0604020202020204" pitchFamily="34" charset="0"/>
              <a:buChar char="•"/>
            </a:pPr>
            <a:r>
              <a:rPr lang="en-US" dirty="0">
                <a:solidFill>
                  <a:schemeClr val="bg2"/>
                </a:solidFill>
              </a:rPr>
              <a:t>Your advisor can create a “Calendar-view” degree plan for you in Degree works that should closely resemble this form</a:t>
            </a:r>
          </a:p>
        </p:txBody>
      </p:sp>
    </p:spTree>
    <p:extLst>
      <p:ext uri="{BB962C8B-B14F-4D97-AF65-F5344CB8AC3E}">
        <p14:creationId xmlns:p14="http://schemas.microsoft.com/office/powerpoint/2010/main" val="20422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436313E-5DB5-4E57-B14D-4CB528924F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337" t="85443" r="4697" b="7595"/>
          <a:stretch/>
        </p:blipFill>
        <p:spPr>
          <a:xfrm>
            <a:off x="62345" y="1524000"/>
            <a:ext cx="9019309" cy="533400"/>
          </a:xfrm>
        </p:spPr>
      </p:pic>
      <p:sp>
        <p:nvSpPr>
          <p:cNvPr id="6" name="TextBox 5">
            <a:extLst>
              <a:ext uri="{FF2B5EF4-FFF2-40B4-BE49-F238E27FC236}">
                <a16:creationId xmlns:a16="http://schemas.microsoft.com/office/drawing/2014/main" id="{6EFC2D55-94C1-4E87-871B-D7C8342AE668}"/>
              </a:ext>
            </a:extLst>
          </p:cNvPr>
          <p:cNvSpPr txBox="1"/>
          <p:nvPr/>
        </p:nvSpPr>
        <p:spPr>
          <a:xfrm>
            <a:off x="62345" y="2209800"/>
            <a:ext cx="8624455" cy="1754326"/>
          </a:xfrm>
          <a:prstGeom prst="rect">
            <a:avLst/>
          </a:prstGeom>
          <a:noFill/>
        </p:spPr>
        <p:txBody>
          <a:bodyPr wrap="square" rtlCol="0">
            <a:spAutoFit/>
          </a:bodyPr>
          <a:lstStyle/>
          <a:p>
            <a:r>
              <a:rPr lang="en-US" dirty="0">
                <a:solidFill>
                  <a:schemeClr val="bg2"/>
                </a:solidFill>
              </a:rPr>
              <a:t>8. You should review this form with your instructor each semester and you will initial each semester in the “Term” block when you’ve done so.</a:t>
            </a:r>
          </a:p>
          <a:p>
            <a:endParaRPr lang="en-US" dirty="0">
              <a:solidFill>
                <a:schemeClr val="bg2"/>
              </a:solidFill>
            </a:endParaRPr>
          </a:p>
          <a:p>
            <a:r>
              <a:rPr lang="en-US" dirty="0">
                <a:solidFill>
                  <a:schemeClr val="bg2"/>
                </a:solidFill>
              </a:rPr>
              <a:t>After you’ve completed this form your first semester, keep a digital copy. This form will be required EVERY semester, but after the initial complete, or if you have major changes, you can simply update this form each semester.</a:t>
            </a:r>
          </a:p>
        </p:txBody>
      </p:sp>
    </p:spTree>
    <p:extLst>
      <p:ext uri="{BB962C8B-B14F-4D97-AF65-F5344CB8AC3E}">
        <p14:creationId xmlns:p14="http://schemas.microsoft.com/office/powerpoint/2010/main" val="3905315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B9EE8B7B-FB12-4D2A-9D9E-9612BAAD7916}&quot;/&gt;&lt;isInvalidForFieldText val=&quot;0&quot;/&gt;&lt;Image&gt;&lt;filename val=&quot;C:\Users\GeeWE\AppData\Local\Temp\1\CP788831103385Session\CPTrustFolder788831103401\PPTImport788831260369\data\asimages\{B9EE8B7B-FB12-4D2A-9D9E-9612BAAD7916}_1.png&quot;/&gt;&lt;left val=&quot;-2&quot;/&gt;&lt;top val=&quot;46&quot;/&gt;&lt;width val=&quot;851&quot;/&gt;&lt;height val=&quot;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B72DF2F3-BE55-4839-8531-E5455226F993}&quot;/&gt;&lt;isInvalidForFieldText val=&quot;0&quot;/&gt;&lt;Image&gt;&lt;filename val=&quot;C:\Users\GeeWE\AppData\Local\Temp\1\CP788831103385Session\CPTrustFolder788831103401\PPTImport788831260369\data\asimages\{B72DF2F3-BE55-4839-8531-E5455226F993}_1.png&quot;/&gt;&lt;left val=&quot;0&quot;/&gt;&lt;top val=&quot;693&quot;/&gt;&lt;width val=&quot;200&quot;/&gt;&lt;height val=&quot;3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17&quot;/&gt;&lt;/TableIndex&gt;&lt;/ShapeTextInfo&gt;"/>
  <p:tag name="PRESENTER_DUMMYTAG" val="&lt;DummyForForceWrite&gt;&lt;/DummyForForceWrite&gt;"/>
  <p:tag name="PRESENTER_SHAPEINFO" val="&lt;ThreeDShapeInfo&gt;&lt;uuid val=&quot;{D3FF4A8B-EFF4-4243-B4EE-015CD6F537A8}&quot;/&gt;&lt;isInvalidForFieldText val=&quot;0&quot;/&gt;&lt;Image&gt;&lt;filename val=&quot;C:\Users\GeeWE\AppData\Local\Temp\1\CP788831103385Session\CPTrustFolder788831103401\PPTImport788831260369\data\asimages\{D3FF4A8B-EFF4-4243-B4EE-015CD6F537A8}_1.png&quot;/&gt;&lt;left val=&quot;23&quot;/&gt;&lt;top val=&quot;95&quot;/&gt;&lt;width val=&quot;873&quot;/&gt;&lt;height val=&quot;377&quot;/&gt;&lt;hasText val=&quot;1&quot;/&gt;&lt;/Image&gt;&lt;/ThreeDShapeInfo&gt;"/>
</p:tagLst>
</file>

<file path=ppt/theme/theme1.xml><?xml version="1.0" encoding="utf-8"?>
<a:theme xmlns:a="http://schemas.openxmlformats.org/drawingml/2006/main" name="MSL101">
  <a:themeElements>
    <a:clrScheme name="Custom 3">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0000FF"/>
      </a:hlink>
      <a:folHlink>
        <a:srgbClr val="7030A0"/>
      </a:folHlink>
    </a:clrScheme>
    <a:fontScheme name="MSL301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L301_Templa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L301_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L301_Templa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L301_Templa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MSL301_Templa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MSL301_Templa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MSL301_Templa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MSL301_Templa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MSL301_Templa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7D9F0F20EED74B956E516EEE34A3E9" ma:contentTypeVersion="4" ma:contentTypeDescription="Create a new document." ma:contentTypeScope="" ma:versionID="b31417e7d2024fe5394bd2e6a337066c">
  <xsd:schema xmlns:xsd="http://www.w3.org/2001/XMLSchema" xmlns:xs="http://www.w3.org/2001/XMLSchema" xmlns:p="http://schemas.microsoft.com/office/2006/metadata/properties" xmlns:ns2="b7620ad1-5ec9-4659-b671-ec69822307a2" targetNamespace="http://schemas.microsoft.com/office/2006/metadata/properties" ma:root="true" ma:fieldsID="6c4a460aaf0fd6a4c210ffdb19752869" ns2:_="">
    <xsd:import namespace="b7620ad1-5ec9-4659-b671-ec69822307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20ad1-5ec9-4659-b671-ec69822307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6E1BC0-4CAA-4033-951E-5B9EF3A089D6}"/>
</file>

<file path=customXml/itemProps2.xml><?xml version="1.0" encoding="utf-8"?>
<ds:datastoreItem xmlns:ds="http://schemas.openxmlformats.org/officeDocument/2006/customXml" ds:itemID="{993DB456-3A17-49BD-8FC1-6031AE8E4D85}"/>
</file>

<file path=customXml/itemProps3.xml><?xml version="1.0" encoding="utf-8"?>
<ds:datastoreItem xmlns:ds="http://schemas.openxmlformats.org/officeDocument/2006/customXml" ds:itemID="{3D2A65A0-7D73-4B82-9950-39CB0E7A29EE}"/>
</file>

<file path=docProps/app.xml><?xml version="1.0" encoding="utf-8"?>
<Properties xmlns="http://schemas.openxmlformats.org/officeDocument/2006/extended-properties" xmlns:vt="http://schemas.openxmlformats.org/officeDocument/2006/docPropsVTypes">
  <Template>MSL101</Template>
  <TotalTime>14729</TotalTime>
  <Words>1857</Words>
  <Application>Microsoft Office PowerPoint</Application>
  <PresentationFormat>On-screen Show (4:3)</PresentationFormat>
  <Paragraphs>150</Paragraphs>
  <Slides>20</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Wingdings</vt:lpstr>
      <vt:lpstr>MSL101</vt:lpstr>
      <vt:lpstr>Office Theme</vt:lpstr>
      <vt:lpstr>Adobe Acrobat Document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Colleges/Majors</vt:lpstr>
      <vt:lpstr>Colleges/Advising Centers</vt:lpstr>
      <vt:lpstr>Advising Website</vt:lpstr>
      <vt:lpstr>Who Is My Advisor? When Will I Get An Advisor Assigned?</vt:lpstr>
      <vt:lpstr>General Education Requirements</vt:lpstr>
      <vt:lpstr>I’m Bringing In Early College Credit. . .</vt:lpstr>
      <vt:lpstr>Schedule Basics</vt:lpstr>
      <vt:lpstr>Course Load</vt:lpstr>
      <vt:lpstr>PowerPoint Presentation</vt:lpstr>
    </vt:vector>
  </TitlesOfParts>
  <Company>United States Army Accessions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TartagliaE</dc:creator>
  <cp:lastModifiedBy>Anderson, Dale Ray</cp:lastModifiedBy>
  <cp:revision>339</cp:revision>
  <dcterms:created xsi:type="dcterms:W3CDTF">2011-01-25T15:59:59Z</dcterms:created>
  <dcterms:modified xsi:type="dcterms:W3CDTF">2020-07-30T15:17:13Z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0x010100107D9F0F20EED74B956E516EEE34A3E9</vt:lpwstr>
  </property>
</Properties>
</file>